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9"/>
  </p:notesMasterIdLst>
  <p:sldIdLst>
    <p:sldId id="307" r:id="rId3"/>
    <p:sldId id="1798" r:id="rId4"/>
    <p:sldId id="1799" r:id="rId5"/>
    <p:sldId id="1774" r:id="rId6"/>
    <p:sldId id="1783" r:id="rId7"/>
    <p:sldId id="1784" r:id="rId8"/>
    <p:sldId id="1791" r:id="rId9"/>
    <p:sldId id="304" r:id="rId10"/>
    <p:sldId id="1777" r:id="rId11"/>
    <p:sldId id="1785" r:id="rId12"/>
    <p:sldId id="1786" r:id="rId13"/>
    <p:sldId id="1787" r:id="rId14"/>
    <p:sldId id="1788" r:id="rId15"/>
    <p:sldId id="1789" r:id="rId16"/>
    <p:sldId id="1790" r:id="rId17"/>
    <p:sldId id="1792" r:id="rId18"/>
    <p:sldId id="1793" r:id="rId19"/>
    <p:sldId id="1794" r:id="rId20"/>
    <p:sldId id="1795" r:id="rId21"/>
    <p:sldId id="1797" r:id="rId22"/>
    <p:sldId id="261" r:id="rId23"/>
    <p:sldId id="1796" r:id="rId24"/>
    <p:sldId id="1780" r:id="rId25"/>
    <p:sldId id="1778" r:id="rId26"/>
    <p:sldId id="1781" r:id="rId27"/>
    <p:sldId id="303"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1472"/>
    <a:srgbClr val="4319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84" autoAdjust="0"/>
    <p:restoredTop sz="94660"/>
  </p:normalViewPr>
  <p:slideViewPr>
    <p:cSldViewPr snapToGrid="0" showGuides="1">
      <p:cViewPr>
        <p:scale>
          <a:sx n="75" d="100"/>
          <a:sy n="75" d="100"/>
        </p:scale>
        <p:origin x="1200" y="120"/>
      </p:cViewPr>
      <p:guideLst>
        <p:guide orient="horz" pos="2160"/>
        <p:guide pos="386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ags" Target="tags/tag1.xml"/><Relationship Id="rId8" Type="http://schemas.openxmlformats.org/officeDocument/2006/relationships/slide" Target="slides/slide6.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F0D17D-8D7F-463E-AFBB-F6E1A46F4357}" type="datetimeFigureOut">
              <a:rPr lang="zh-CN" altLang="en-US" smtClean="0"/>
              <a:t>2023/12/5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2CE2E4-0F5A-4070-9180-44376623099E}" type="slidenum">
              <a:rPr lang="zh-CN" altLang="en-US" smtClean="0"/>
              <a:t>‹#›</a:t>
            </a:fld>
            <a:endParaRPr lang="zh-CN" altLang="en-US"/>
          </a:p>
        </p:txBody>
      </p:sp>
    </p:spTree>
    <p:extLst>
      <p:ext uri="{BB962C8B-B14F-4D97-AF65-F5344CB8AC3E}">
        <p14:creationId xmlns:p14="http://schemas.microsoft.com/office/powerpoint/2010/main" val="3965715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a:t>
            </a:fld>
            <a:endParaRPr lang="zh-CN" altLang="en-US"/>
          </a:p>
        </p:txBody>
      </p:sp>
    </p:spTree>
    <p:extLst>
      <p:ext uri="{BB962C8B-B14F-4D97-AF65-F5344CB8AC3E}">
        <p14:creationId xmlns:p14="http://schemas.microsoft.com/office/powerpoint/2010/main" val="38702024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11</a:t>
            </a:fld>
            <a:endParaRPr lang="zh-CN" altLang="en-US"/>
          </a:p>
        </p:txBody>
      </p:sp>
    </p:spTree>
    <p:extLst>
      <p:ext uri="{BB962C8B-B14F-4D97-AF65-F5344CB8AC3E}">
        <p14:creationId xmlns:p14="http://schemas.microsoft.com/office/powerpoint/2010/main" val="1342807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12</a:t>
            </a:fld>
            <a:endParaRPr lang="zh-CN" altLang="en-US"/>
          </a:p>
        </p:txBody>
      </p:sp>
    </p:spTree>
    <p:extLst>
      <p:ext uri="{BB962C8B-B14F-4D97-AF65-F5344CB8AC3E}">
        <p14:creationId xmlns:p14="http://schemas.microsoft.com/office/powerpoint/2010/main" val="21468348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13</a:t>
            </a:fld>
            <a:endParaRPr lang="zh-CN" altLang="en-US"/>
          </a:p>
        </p:txBody>
      </p:sp>
    </p:spTree>
    <p:extLst>
      <p:ext uri="{BB962C8B-B14F-4D97-AF65-F5344CB8AC3E}">
        <p14:creationId xmlns:p14="http://schemas.microsoft.com/office/powerpoint/2010/main" val="659732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14</a:t>
            </a:fld>
            <a:endParaRPr lang="zh-CN" altLang="en-US"/>
          </a:p>
        </p:txBody>
      </p:sp>
    </p:spTree>
    <p:extLst>
      <p:ext uri="{BB962C8B-B14F-4D97-AF65-F5344CB8AC3E}">
        <p14:creationId xmlns:p14="http://schemas.microsoft.com/office/powerpoint/2010/main" val="320763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15</a:t>
            </a:fld>
            <a:endParaRPr lang="zh-CN" altLang="en-US"/>
          </a:p>
        </p:txBody>
      </p:sp>
    </p:spTree>
    <p:extLst>
      <p:ext uri="{BB962C8B-B14F-4D97-AF65-F5344CB8AC3E}">
        <p14:creationId xmlns:p14="http://schemas.microsoft.com/office/powerpoint/2010/main" val="1552160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16</a:t>
            </a:fld>
            <a:endParaRPr lang="zh-CN" altLang="en-US"/>
          </a:p>
        </p:txBody>
      </p:sp>
    </p:spTree>
    <p:extLst>
      <p:ext uri="{BB962C8B-B14F-4D97-AF65-F5344CB8AC3E}">
        <p14:creationId xmlns:p14="http://schemas.microsoft.com/office/powerpoint/2010/main" val="40566089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17</a:t>
            </a:fld>
            <a:endParaRPr lang="zh-CN" altLang="en-US"/>
          </a:p>
        </p:txBody>
      </p:sp>
    </p:spTree>
    <p:extLst>
      <p:ext uri="{BB962C8B-B14F-4D97-AF65-F5344CB8AC3E}">
        <p14:creationId xmlns:p14="http://schemas.microsoft.com/office/powerpoint/2010/main" val="19163916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18</a:t>
            </a:fld>
            <a:endParaRPr lang="zh-CN" altLang="en-US"/>
          </a:p>
        </p:txBody>
      </p:sp>
    </p:spTree>
    <p:extLst>
      <p:ext uri="{BB962C8B-B14F-4D97-AF65-F5344CB8AC3E}">
        <p14:creationId xmlns:p14="http://schemas.microsoft.com/office/powerpoint/2010/main" val="28734396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19</a:t>
            </a:fld>
            <a:endParaRPr lang="zh-CN" altLang="en-US"/>
          </a:p>
        </p:txBody>
      </p:sp>
    </p:spTree>
    <p:extLst>
      <p:ext uri="{BB962C8B-B14F-4D97-AF65-F5344CB8AC3E}">
        <p14:creationId xmlns:p14="http://schemas.microsoft.com/office/powerpoint/2010/main" val="3622669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20</a:t>
            </a:fld>
            <a:endParaRPr lang="zh-CN" altLang="en-US"/>
          </a:p>
        </p:txBody>
      </p:sp>
    </p:spTree>
    <p:extLst>
      <p:ext uri="{BB962C8B-B14F-4D97-AF65-F5344CB8AC3E}">
        <p14:creationId xmlns:p14="http://schemas.microsoft.com/office/powerpoint/2010/main" val="1729438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AA95E3C-5BAA-4AAA-AF4C-3E158FDB55E0}" type="slidenum">
              <a:rPr lang="zh-CN" altLang="en-US" smtClean="0"/>
              <a:t>2</a:t>
            </a:fld>
            <a:endParaRPr lang="zh-CN" altLang="en-US"/>
          </a:p>
        </p:txBody>
      </p:sp>
    </p:spTree>
    <p:extLst>
      <p:ext uri="{BB962C8B-B14F-4D97-AF65-F5344CB8AC3E}">
        <p14:creationId xmlns:p14="http://schemas.microsoft.com/office/powerpoint/2010/main" val="14888065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21</a:t>
            </a:fld>
            <a:endParaRPr lang="zh-CN" altLang="en-US"/>
          </a:p>
        </p:txBody>
      </p:sp>
    </p:spTree>
    <p:extLst>
      <p:ext uri="{BB962C8B-B14F-4D97-AF65-F5344CB8AC3E}">
        <p14:creationId xmlns:p14="http://schemas.microsoft.com/office/powerpoint/2010/main" val="29843869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22</a:t>
            </a:fld>
            <a:endParaRPr lang="zh-CN" altLang="en-US"/>
          </a:p>
        </p:txBody>
      </p:sp>
    </p:spTree>
    <p:extLst>
      <p:ext uri="{BB962C8B-B14F-4D97-AF65-F5344CB8AC3E}">
        <p14:creationId xmlns:p14="http://schemas.microsoft.com/office/powerpoint/2010/main" val="29015078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A2CE2E4-0F5A-4070-9180-44376623099E}" type="slidenum">
              <a:rPr lang="zh-CN" altLang="en-US" smtClean="0"/>
              <a:t>23</a:t>
            </a:fld>
            <a:endParaRPr lang="zh-CN" altLang="en-US"/>
          </a:p>
        </p:txBody>
      </p:sp>
    </p:spTree>
    <p:extLst>
      <p:ext uri="{BB962C8B-B14F-4D97-AF65-F5344CB8AC3E}">
        <p14:creationId xmlns:p14="http://schemas.microsoft.com/office/powerpoint/2010/main" val="1282588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24</a:t>
            </a:fld>
            <a:endParaRPr lang="zh-CN" altLang="en-US"/>
          </a:p>
        </p:txBody>
      </p:sp>
    </p:spTree>
    <p:extLst>
      <p:ext uri="{BB962C8B-B14F-4D97-AF65-F5344CB8AC3E}">
        <p14:creationId xmlns:p14="http://schemas.microsoft.com/office/powerpoint/2010/main" val="18168811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A2CE2E4-0F5A-4070-9180-44376623099E}" type="slidenum">
              <a:rPr lang="zh-CN" altLang="en-US" smtClean="0"/>
              <a:t>25</a:t>
            </a:fld>
            <a:endParaRPr lang="zh-CN" altLang="en-US"/>
          </a:p>
        </p:txBody>
      </p:sp>
    </p:spTree>
    <p:extLst>
      <p:ext uri="{BB962C8B-B14F-4D97-AF65-F5344CB8AC3E}">
        <p14:creationId xmlns:p14="http://schemas.microsoft.com/office/powerpoint/2010/main" val="9597180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26</a:t>
            </a:fld>
            <a:endParaRPr lang="zh-CN" altLang="en-US"/>
          </a:p>
        </p:txBody>
      </p:sp>
    </p:spTree>
    <p:extLst>
      <p:ext uri="{BB962C8B-B14F-4D97-AF65-F5344CB8AC3E}">
        <p14:creationId xmlns:p14="http://schemas.microsoft.com/office/powerpoint/2010/main" val="2138875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AA95E3C-5BAA-4AAA-AF4C-3E158FDB55E0}" type="slidenum">
              <a:rPr lang="zh-CN" altLang="en-US" smtClean="0"/>
              <a:t>3</a:t>
            </a:fld>
            <a:endParaRPr lang="zh-CN" altLang="en-US"/>
          </a:p>
        </p:txBody>
      </p:sp>
    </p:spTree>
    <p:extLst>
      <p:ext uri="{BB962C8B-B14F-4D97-AF65-F5344CB8AC3E}">
        <p14:creationId xmlns:p14="http://schemas.microsoft.com/office/powerpoint/2010/main" val="39166428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4</a:t>
            </a:fld>
            <a:endParaRPr lang="zh-CN" altLang="en-US"/>
          </a:p>
        </p:txBody>
      </p:sp>
    </p:spTree>
    <p:extLst>
      <p:ext uri="{BB962C8B-B14F-4D97-AF65-F5344CB8AC3E}">
        <p14:creationId xmlns:p14="http://schemas.microsoft.com/office/powerpoint/2010/main" val="2514571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5</a:t>
            </a:fld>
            <a:endParaRPr lang="zh-CN" altLang="en-US"/>
          </a:p>
        </p:txBody>
      </p:sp>
    </p:spTree>
    <p:extLst>
      <p:ext uri="{BB962C8B-B14F-4D97-AF65-F5344CB8AC3E}">
        <p14:creationId xmlns:p14="http://schemas.microsoft.com/office/powerpoint/2010/main" val="4006071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7</a:t>
            </a:fld>
            <a:endParaRPr lang="zh-CN" altLang="en-US"/>
          </a:p>
        </p:txBody>
      </p:sp>
    </p:spTree>
    <p:extLst>
      <p:ext uri="{BB962C8B-B14F-4D97-AF65-F5344CB8AC3E}">
        <p14:creationId xmlns:p14="http://schemas.microsoft.com/office/powerpoint/2010/main" val="2734616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8</a:t>
            </a:fld>
            <a:endParaRPr lang="zh-CN" altLang="en-US"/>
          </a:p>
        </p:txBody>
      </p:sp>
    </p:spTree>
    <p:extLst>
      <p:ext uri="{BB962C8B-B14F-4D97-AF65-F5344CB8AC3E}">
        <p14:creationId xmlns:p14="http://schemas.microsoft.com/office/powerpoint/2010/main" val="16434543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9</a:t>
            </a:fld>
            <a:endParaRPr lang="zh-CN" altLang="en-US"/>
          </a:p>
        </p:txBody>
      </p:sp>
    </p:spTree>
    <p:extLst>
      <p:ext uri="{BB962C8B-B14F-4D97-AF65-F5344CB8AC3E}">
        <p14:creationId xmlns:p14="http://schemas.microsoft.com/office/powerpoint/2010/main" val="29986211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2CE2E4-0F5A-4070-9180-44376623099E}" type="slidenum">
              <a:rPr lang="zh-CN" altLang="en-US" smtClean="0"/>
              <a:t>10</a:t>
            </a:fld>
            <a:endParaRPr lang="zh-CN" altLang="en-US"/>
          </a:p>
        </p:txBody>
      </p:sp>
    </p:spTree>
    <p:extLst>
      <p:ext uri="{BB962C8B-B14F-4D97-AF65-F5344CB8AC3E}">
        <p14:creationId xmlns:p14="http://schemas.microsoft.com/office/powerpoint/2010/main" val="409216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51623609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4045242430"/>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75826796"/>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1890359425"/>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2023/12/5</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extLst>
      <p:ext uri="{BB962C8B-B14F-4D97-AF65-F5344CB8AC3E}">
        <p14:creationId xmlns:p14="http://schemas.microsoft.com/office/powerpoint/2010/main" val="29770528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2023/12/5</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extLst>
      <p:ext uri="{BB962C8B-B14F-4D97-AF65-F5344CB8AC3E}">
        <p14:creationId xmlns:p14="http://schemas.microsoft.com/office/powerpoint/2010/main" val="12899884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811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77759998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97440697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197400460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3957467697"/>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98B494C-91E6-4B14-89A5-945DBEEA7038}" type="slidenum">
              <a:rPr lang="zh-CN" altLang="en-US" smtClean="0"/>
              <a:t>‹#›</a:t>
            </a:fld>
            <a:endParaRPr lang="zh-CN" altLang="en-US"/>
          </a:p>
        </p:txBody>
      </p:sp>
      <p:sp>
        <p:nvSpPr>
          <p:cNvPr id="11" name="TextBox 4">
            <a:extLst>
              <a:ext uri="{FF2B5EF4-FFF2-40B4-BE49-F238E27FC236}">
                <a16:creationId xmlns:a16="http://schemas.microsoft.com/office/drawing/2014/main" id="{4D6A7E66-48F9-B977-A2B9-4613F979F120}"/>
              </a:ext>
            </a:extLst>
          </p:cNvPr>
          <p:cNvSpPr txBox="1"/>
          <p:nvPr userDrawn="1"/>
        </p:nvSpPr>
        <p:spPr>
          <a:xfrm>
            <a:off x="1806104" y="6662260"/>
            <a:ext cx="1440159" cy="118430"/>
          </a:xfrm>
          <a:prstGeom prst="rect">
            <a:avLst/>
          </a:prstGeom>
          <a:noFill/>
        </p:spPr>
        <p:txBody>
          <a:bodyPr wrap="square" rtlCol="0">
            <a:spAutoFit/>
          </a:bodyPr>
          <a:lstStyle/>
          <a:p>
            <a:pPr>
              <a:lnSpc>
                <a:spcPct val="200000"/>
              </a:lnSpc>
            </a:pPr>
            <a:r>
              <a:rPr lang="zh-CN" altLang="en-US" sz="100" dirty="0">
                <a:solidFill>
                  <a:prstClr val="black"/>
                </a:solidFill>
                <a:latin typeface="微软雅黑" panose="020B0503020204020204" pitchFamily="34" charset="-122"/>
                <a:ea typeface="微软雅黑" panose="020B0503020204020204" pitchFamily="34" charset="-122"/>
                <a:hlinkClick r:id="rId2"/>
              </a:rPr>
              <a:t>行业</a:t>
            </a: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模板</a:t>
            </a:r>
            <a:r>
              <a:rPr lang="en-US" altLang="zh-CN" sz="100" dirty="0">
                <a:solidFill>
                  <a:prstClr val="black"/>
                </a:solidFill>
                <a:latin typeface="微软雅黑" panose="020B0503020204020204" pitchFamily="34" charset="-122"/>
                <a:ea typeface="微软雅黑" panose="020B0503020204020204" pitchFamily="34" charset="-122"/>
              </a:rPr>
              <a:t>http://www.1ppt.com/hangye/</a:t>
            </a:r>
          </a:p>
        </p:txBody>
      </p:sp>
    </p:spTree>
    <p:extLst>
      <p:ext uri="{BB962C8B-B14F-4D97-AF65-F5344CB8AC3E}">
        <p14:creationId xmlns:p14="http://schemas.microsoft.com/office/powerpoint/2010/main" val="5306654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4185172879"/>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104100991"/>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1CC33A5-4536-4CCF-8A59-B0585F9C1F9E}" type="datetimeFigureOut">
              <a:rPr lang="zh-CN" altLang="en-US" smtClean="0"/>
              <a:t>2023/12/5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1965418252"/>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CC33A5-4536-4CCF-8A59-B0585F9C1F9E}" type="datetimeFigureOut">
              <a:rPr lang="zh-CN" altLang="en-US" smtClean="0"/>
              <a:t>2023/12/5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8B494C-91E6-4B14-89A5-945DBEEA7038}" type="slidenum">
              <a:rPr lang="zh-CN" altLang="en-US" smtClean="0"/>
              <a:t>‹#›</a:t>
            </a:fld>
            <a:endParaRPr lang="zh-CN" altLang="en-US"/>
          </a:p>
        </p:txBody>
      </p:sp>
    </p:spTree>
    <p:extLst>
      <p:ext uri="{BB962C8B-B14F-4D97-AF65-F5344CB8AC3E}">
        <p14:creationId xmlns:p14="http://schemas.microsoft.com/office/powerpoint/2010/main" val="2330288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5" r:id="rId8"/>
    <p:sldLayoutId id="2147483656" r:id="rId9"/>
    <p:sldLayoutId id="2147483657" r:id="rId10"/>
    <p:sldLayoutId id="2147483658" r:id="rId11"/>
    <p:sldLayoutId id="2147483659" r:id="rId12"/>
  </p:sldLayoutIdLst>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469321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henry416.wordpress.com/2013/11/09/open-gl-3d-cuboid-%20transformation-example/"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 Id="rId5" Type="http://schemas.openxmlformats.org/officeDocument/2006/relationships/image" Target="../media/image23.jpeg"/><Relationship Id="rId4" Type="http://schemas.openxmlformats.org/officeDocument/2006/relationships/hyperlink" Target="http://www.songho.ca/opengl/gl_sphere.html"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矩形 4"/>
          <p:cNvSpPr/>
          <p:nvPr/>
        </p:nvSpPr>
        <p:spPr>
          <a:xfrm>
            <a:off x="462224" y="5584133"/>
            <a:ext cx="1518968" cy="4054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rgbClr val="5F4C80"/>
                </a:solidFill>
                <a:latin typeface="微软雅黑 Light" panose="020B0502040204020203" pitchFamily="34" charset="-122"/>
                <a:ea typeface="微软雅黑 Light" panose="020B0502040204020203" pitchFamily="34" charset="-122"/>
              </a:rPr>
              <a:t>Used:</a:t>
            </a:r>
            <a:endParaRPr lang="zh-CN" altLang="en-US" sz="1600" dirty="0">
              <a:solidFill>
                <a:srgbClr val="5F4C80"/>
              </a:solidFill>
              <a:latin typeface="微软雅黑 Light" panose="020B0502040204020203" pitchFamily="34" charset="-122"/>
              <a:ea typeface="微软雅黑 Light" panose="020B0502040204020203" pitchFamily="34" charset="-122"/>
            </a:endParaRPr>
          </a:p>
        </p:txBody>
      </p:sp>
      <p:sp>
        <p:nvSpPr>
          <p:cNvPr id="6" name="矩形 5"/>
          <p:cNvSpPr/>
          <p:nvPr/>
        </p:nvSpPr>
        <p:spPr>
          <a:xfrm>
            <a:off x="2517560" y="5246774"/>
            <a:ext cx="2855323" cy="8947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dirty="0" err="1">
                <a:solidFill>
                  <a:schemeClr val="bg1"/>
                </a:solidFill>
                <a:latin typeface="微软雅黑 Light" panose="020B0502040204020203" pitchFamily="34" charset="-122"/>
                <a:ea typeface="微软雅黑 Light" panose="020B0502040204020203" pitchFamily="34" charset="-122"/>
              </a:rPr>
              <a:t>Opengl</a:t>
            </a:r>
            <a:r>
              <a:rPr lang="en-IN" altLang="zh-CN" dirty="0">
                <a:solidFill>
                  <a:schemeClr val="bg1"/>
                </a:solidFill>
                <a:latin typeface="微软雅黑 Light" panose="020B0502040204020203" pitchFamily="34" charset="-122"/>
                <a:ea typeface="微软雅黑 Light" panose="020B0502040204020203" pitchFamily="34" charset="-122"/>
              </a:rPr>
              <a:t>, GLFW, </a:t>
            </a:r>
            <a:r>
              <a:rPr lang="en-IN" altLang="zh-CN" dirty="0" err="1">
                <a:solidFill>
                  <a:schemeClr val="bg1"/>
                </a:solidFill>
                <a:latin typeface="微软雅黑 Light" panose="020B0502040204020203" pitchFamily="34" charset="-122"/>
                <a:ea typeface="微软雅黑 Light" panose="020B0502040204020203" pitchFamily="34" charset="-122"/>
              </a:rPr>
              <a:t>FreeType</a:t>
            </a:r>
            <a:r>
              <a:rPr lang="en-IN" altLang="zh-CN" dirty="0">
                <a:solidFill>
                  <a:schemeClr val="bg1"/>
                </a:solidFill>
                <a:latin typeface="微软雅黑 Light" panose="020B0502040204020203" pitchFamily="34" charset="-122"/>
                <a:ea typeface="微软雅黑 Light" panose="020B0502040204020203" pitchFamily="34" charset="-122"/>
              </a:rPr>
              <a:t>, Vulkan API,GLUT</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7" name="矩形 259"/>
          <p:cNvSpPr>
            <a:spLocks noChangeArrowheads="1"/>
          </p:cNvSpPr>
          <p:nvPr/>
        </p:nvSpPr>
        <p:spPr bwMode="auto">
          <a:xfrm>
            <a:off x="724698" y="1611226"/>
            <a:ext cx="7920538"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IN" altLang="zh-CN" sz="8000" dirty="0" err="1">
                <a:solidFill>
                  <a:schemeClr val="bg1"/>
                </a:solidFill>
                <a:latin typeface="Berlin Sans FB" panose="020E0602020502020306" pitchFamily="34" charset="0"/>
                <a:ea typeface="+mj-ea"/>
                <a:cs typeface="Arial" panose="020B0604020202020204" pitchFamily="34" charset="0"/>
              </a:rPr>
              <a:t>iBuildPC</a:t>
            </a:r>
            <a:endParaRPr lang="zh-CN" altLang="en-US" sz="8000" dirty="0">
              <a:solidFill>
                <a:schemeClr val="bg1"/>
              </a:solidFill>
              <a:latin typeface="Berlin Sans FB" panose="020E0602020502020306" pitchFamily="34" charset="0"/>
              <a:ea typeface="+mj-ea"/>
              <a:cs typeface="Arial" panose="020B0604020202020204" pitchFamily="34" charset="0"/>
            </a:endParaRPr>
          </a:p>
        </p:txBody>
      </p:sp>
      <p:sp>
        <p:nvSpPr>
          <p:cNvPr id="8" name="TextBox 7">
            <a:extLst>
              <a:ext uri="{FF2B5EF4-FFF2-40B4-BE49-F238E27FC236}">
                <a16:creationId xmlns:a16="http://schemas.microsoft.com/office/drawing/2014/main" id="{AE97BF31-CAF6-1A63-7AD0-E3FDB15B3250}"/>
              </a:ext>
            </a:extLst>
          </p:cNvPr>
          <p:cNvSpPr txBox="1"/>
          <p:nvPr/>
        </p:nvSpPr>
        <p:spPr>
          <a:xfrm>
            <a:off x="724698" y="3329637"/>
            <a:ext cx="4426528" cy="1246495"/>
          </a:xfrm>
          <a:prstGeom prst="rect">
            <a:avLst/>
          </a:prstGeom>
          <a:noFill/>
        </p:spPr>
        <p:txBody>
          <a:bodyPr wrap="square" rtlCol="0">
            <a:spAutoFit/>
          </a:bodyPr>
          <a:lstStyle/>
          <a:p>
            <a:r>
              <a:rPr lang="en-IN" sz="2500" dirty="0">
                <a:solidFill>
                  <a:schemeClr val="bg1"/>
                </a:solidFill>
                <a:latin typeface="微软雅黑 Light" panose="020B0502040204020203" pitchFamily="34" charset="-122"/>
                <a:ea typeface="微软雅黑 Light" panose="020B0502040204020203" pitchFamily="34" charset="-122"/>
              </a:rPr>
              <a:t>By – Aayush Sharma  211193</a:t>
            </a:r>
          </a:p>
          <a:p>
            <a:r>
              <a:rPr lang="en-IN" sz="2500" dirty="0">
                <a:solidFill>
                  <a:schemeClr val="bg1"/>
                </a:solidFill>
                <a:latin typeface="微软雅黑 Light" panose="020B0502040204020203" pitchFamily="34" charset="-122"/>
                <a:ea typeface="微软雅黑 Light" panose="020B0502040204020203" pitchFamily="34" charset="-122"/>
              </a:rPr>
              <a:t>       </a:t>
            </a:r>
            <a:r>
              <a:rPr lang="en-IN" sz="2500" dirty="0" err="1">
                <a:solidFill>
                  <a:schemeClr val="bg1"/>
                </a:solidFill>
                <a:latin typeface="微软雅黑 Light" panose="020B0502040204020203" pitchFamily="34" charset="-122"/>
                <a:ea typeface="微软雅黑 Light" panose="020B0502040204020203" pitchFamily="34" charset="-122"/>
              </a:rPr>
              <a:t>Aganay</a:t>
            </a:r>
            <a:r>
              <a:rPr lang="en-IN" sz="2500" dirty="0">
                <a:solidFill>
                  <a:schemeClr val="bg1"/>
                </a:solidFill>
                <a:latin typeface="微软雅黑 Light" panose="020B0502040204020203" pitchFamily="34" charset="-122"/>
                <a:ea typeface="微软雅黑 Light" panose="020B0502040204020203" pitchFamily="34" charset="-122"/>
              </a:rPr>
              <a:t> </a:t>
            </a:r>
            <a:r>
              <a:rPr lang="en-IN" sz="2500" dirty="0" err="1">
                <a:solidFill>
                  <a:schemeClr val="bg1"/>
                </a:solidFill>
                <a:latin typeface="微软雅黑 Light" panose="020B0502040204020203" pitchFamily="34" charset="-122"/>
                <a:ea typeface="微软雅黑 Light" panose="020B0502040204020203" pitchFamily="34" charset="-122"/>
              </a:rPr>
              <a:t>Sambyal</a:t>
            </a:r>
            <a:r>
              <a:rPr lang="en-IN" sz="2500" dirty="0">
                <a:solidFill>
                  <a:schemeClr val="bg1"/>
                </a:solidFill>
                <a:latin typeface="微软雅黑 Light" panose="020B0502040204020203" pitchFamily="34" charset="-122"/>
                <a:ea typeface="微软雅黑 Light" panose="020B0502040204020203" pitchFamily="34" charset="-122"/>
              </a:rPr>
              <a:t> 211175</a:t>
            </a:r>
          </a:p>
          <a:p>
            <a:r>
              <a:rPr lang="en-IN" sz="2500" dirty="0">
                <a:solidFill>
                  <a:schemeClr val="bg1"/>
                </a:solidFill>
                <a:latin typeface="微软雅黑 Light" panose="020B0502040204020203" pitchFamily="34" charset="-122"/>
                <a:ea typeface="微软雅黑 Light" panose="020B0502040204020203" pitchFamily="34" charset="-122"/>
              </a:rPr>
              <a:t>       Vaibhav Gupta    211183</a:t>
            </a:r>
          </a:p>
        </p:txBody>
      </p:sp>
    </p:spTree>
    <p:extLst>
      <p:ext uri="{BB962C8B-B14F-4D97-AF65-F5344CB8AC3E}">
        <p14:creationId xmlns:p14="http://schemas.microsoft.com/office/powerpoint/2010/main" val="12241598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p:cTn id="18" dur="500" fill="hold"/>
                                        <p:tgtEl>
                                          <p:spTgt spid="5"/>
                                        </p:tgtEl>
                                        <p:attrNameLst>
                                          <p:attrName>ppt_w</p:attrName>
                                        </p:attrNameLst>
                                      </p:cBhvr>
                                      <p:tavLst>
                                        <p:tav tm="0">
                                          <p:val>
                                            <p:fltVal val="0"/>
                                          </p:val>
                                        </p:tav>
                                        <p:tav tm="100000">
                                          <p:val>
                                            <p:strVal val="#ppt_w"/>
                                          </p:val>
                                        </p:tav>
                                      </p:tavLst>
                                    </p:anim>
                                    <p:anim calcmode="lin" valueType="num">
                                      <p:cBhvr>
                                        <p:cTn id="19" dur="500" fill="hold"/>
                                        <p:tgtEl>
                                          <p:spTgt spid="5"/>
                                        </p:tgtEl>
                                        <p:attrNameLst>
                                          <p:attrName>ppt_h</p:attrName>
                                        </p:attrNameLst>
                                      </p:cBhvr>
                                      <p:tavLst>
                                        <p:tav tm="0">
                                          <p:val>
                                            <p:fltVal val="0"/>
                                          </p:val>
                                        </p:tav>
                                        <p:tav tm="100000">
                                          <p:val>
                                            <p:strVal val="#ppt_h"/>
                                          </p:val>
                                        </p:tav>
                                      </p:tavLst>
                                    </p:anim>
                                    <p:animEffect transition="in" filter="fade">
                                      <p:cBhvr>
                                        <p:cTn id="20" dur="500"/>
                                        <p:tgtEl>
                                          <p:spTgt spid="5"/>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p:cTn id="24" dur="500" fill="hold"/>
                                        <p:tgtEl>
                                          <p:spTgt spid="6"/>
                                        </p:tgtEl>
                                        <p:attrNameLst>
                                          <p:attrName>ppt_w</p:attrName>
                                        </p:attrNameLst>
                                      </p:cBhvr>
                                      <p:tavLst>
                                        <p:tav tm="0">
                                          <p:val>
                                            <p:fltVal val="0"/>
                                          </p:val>
                                        </p:tav>
                                        <p:tav tm="100000">
                                          <p:val>
                                            <p:strVal val="#ppt_w"/>
                                          </p:val>
                                        </p:tav>
                                      </p:tavLst>
                                    </p:anim>
                                    <p:anim calcmode="lin" valueType="num">
                                      <p:cBhvr>
                                        <p:cTn id="25" dur="500" fill="hold"/>
                                        <p:tgtEl>
                                          <p:spTgt spid="6"/>
                                        </p:tgtEl>
                                        <p:attrNameLst>
                                          <p:attrName>ppt_h</p:attrName>
                                        </p:attrNameLst>
                                      </p:cBhvr>
                                      <p:tavLst>
                                        <p:tav tm="0">
                                          <p:val>
                                            <p:fltVal val="0"/>
                                          </p:val>
                                        </p:tav>
                                        <p:tav tm="100000">
                                          <p:val>
                                            <p:strVal val="#ppt_h"/>
                                          </p:val>
                                        </p:tav>
                                      </p:tavLst>
                                    </p:anim>
                                    <p:animEffect transition="in" filter="fad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CONTINUED</a:t>
            </a:r>
          </a:p>
        </p:txBody>
      </p:sp>
      <p:sp>
        <p:nvSpPr>
          <p:cNvPr id="6" name="文本框 4">
            <a:extLst>
              <a:ext uri="{FF2B5EF4-FFF2-40B4-BE49-F238E27FC236}">
                <a16:creationId xmlns:a16="http://schemas.microsoft.com/office/drawing/2014/main" id="{C207D48E-2815-EB32-6F97-66A1EE44E4E5}"/>
              </a:ext>
            </a:extLst>
          </p:cNvPr>
          <p:cNvSpPr txBox="1"/>
          <p:nvPr/>
        </p:nvSpPr>
        <p:spPr>
          <a:xfrm>
            <a:off x="583011" y="1195034"/>
            <a:ext cx="11189109" cy="584775"/>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b="1" dirty="0">
                <a:solidFill>
                  <a:srgbClr val="151472"/>
                </a:solidFill>
                <a:latin typeface="方正尚酷简体" panose="03000509000000000000" pitchFamily="65" charset="-122"/>
                <a:ea typeface="方正尚酷简体" panose="03000509000000000000" pitchFamily="65" charset="-122"/>
              </a:rPr>
              <a:t>3.3. Transformation Module : </a:t>
            </a:r>
            <a:r>
              <a:rPr lang="en-US" altLang="zh-CN" sz="1600" dirty="0">
                <a:solidFill>
                  <a:srgbClr val="151472"/>
                </a:solidFill>
                <a:latin typeface="方正尚酷简体" panose="03000509000000000000" pitchFamily="65" charset="-122"/>
                <a:ea typeface="方正尚酷简体" panose="03000509000000000000" pitchFamily="65" charset="-122"/>
              </a:rPr>
              <a:t>Transformation module changes the view from generic to specific components of the desktop. The transformation occurs due to the action specified by the Input Module</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18" name="TextBox 17">
            <a:extLst>
              <a:ext uri="{FF2B5EF4-FFF2-40B4-BE49-F238E27FC236}">
                <a16:creationId xmlns:a16="http://schemas.microsoft.com/office/drawing/2014/main" id="{74A145EA-0DC0-FBFB-D5BD-B2BEAB9FCD76}"/>
              </a:ext>
            </a:extLst>
          </p:cNvPr>
          <p:cNvSpPr txBox="1"/>
          <p:nvPr/>
        </p:nvSpPr>
        <p:spPr>
          <a:xfrm>
            <a:off x="7900689" y="3729315"/>
            <a:ext cx="2335471" cy="369332"/>
          </a:xfrm>
          <a:prstGeom prst="rect">
            <a:avLst/>
          </a:prstGeom>
          <a:noFill/>
        </p:spPr>
        <p:txBody>
          <a:bodyPr wrap="square">
            <a:spAutoFit/>
          </a:bodyPr>
          <a:lstStyle/>
          <a:p>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75" dirty="0">
                <a:solidFill>
                  <a:srgbClr val="231F20"/>
                </a:solidFill>
                <a:effectLst/>
                <a:latin typeface="Times New Roman" panose="02020603050405020304" pitchFamily="18" charset="0"/>
                <a:ea typeface="Times New Roman" panose="02020603050405020304" pitchFamily="18" charset="0"/>
              </a:rPr>
              <a:t> </a:t>
            </a:r>
            <a:r>
              <a:rPr lang="en-US" sz="1800" i="1" spc="-25" dirty="0">
                <a:solidFill>
                  <a:srgbClr val="231F20"/>
                </a:solidFill>
                <a:effectLst/>
                <a:latin typeface="Times New Roman" panose="02020603050405020304" pitchFamily="18" charset="0"/>
                <a:ea typeface="Times New Roman" panose="02020603050405020304" pitchFamily="18" charset="0"/>
              </a:rPr>
              <a:t>3.6</a:t>
            </a:r>
            <a:endParaRPr lang="en-IN" dirty="0"/>
          </a:p>
        </p:txBody>
      </p:sp>
      <p:sp>
        <p:nvSpPr>
          <p:cNvPr id="19" name="TextBox 18">
            <a:extLst>
              <a:ext uri="{FF2B5EF4-FFF2-40B4-BE49-F238E27FC236}">
                <a16:creationId xmlns:a16="http://schemas.microsoft.com/office/drawing/2014/main" id="{8846B726-0437-8EC7-6F94-6DE1D2BD6CA0}"/>
              </a:ext>
            </a:extLst>
          </p:cNvPr>
          <p:cNvSpPr txBox="1"/>
          <p:nvPr/>
        </p:nvSpPr>
        <p:spPr>
          <a:xfrm>
            <a:off x="2312542" y="3755948"/>
            <a:ext cx="2335471" cy="369332"/>
          </a:xfrm>
          <a:prstGeom prst="rect">
            <a:avLst/>
          </a:prstGeom>
          <a:noFill/>
        </p:spPr>
        <p:txBody>
          <a:bodyPr wrap="square">
            <a:spAutoFit/>
          </a:bodyPr>
          <a:lstStyle/>
          <a:p>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75" dirty="0">
                <a:solidFill>
                  <a:srgbClr val="231F20"/>
                </a:solidFill>
                <a:effectLst/>
                <a:latin typeface="Times New Roman" panose="02020603050405020304" pitchFamily="18" charset="0"/>
                <a:ea typeface="Times New Roman" panose="02020603050405020304" pitchFamily="18" charset="0"/>
              </a:rPr>
              <a:t> </a:t>
            </a:r>
            <a:r>
              <a:rPr lang="en-US" sz="1800" i="1" spc="-25" dirty="0">
                <a:solidFill>
                  <a:srgbClr val="231F20"/>
                </a:solidFill>
                <a:effectLst/>
                <a:latin typeface="Times New Roman" panose="02020603050405020304" pitchFamily="18" charset="0"/>
                <a:ea typeface="Times New Roman" panose="02020603050405020304" pitchFamily="18" charset="0"/>
              </a:rPr>
              <a:t>3.</a:t>
            </a:r>
            <a:r>
              <a:rPr lang="en-US" i="1" spc="-25" dirty="0">
                <a:solidFill>
                  <a:srgbClr val="231F20"/>
                </a:solidFill>
                <a:latin typeface="Times New Roman" panose="02020603050405020304" pitchFamily="18" charset="0"/>
                <a:ea typeface="Times New Roman" panose="02020603050405020304" pitchFamily="18" charset="0"/>
              </a:rPr>
              <a:t>4</a:t>
            </a:r>
            <a:endParaRPr lang="en-IN" dirty="0"/>
          </a:p>
        </p:txBody>
      </p:sp>
      <p:sp>
        <p:nvSpPr>
          <p:cNvPr id="21" name="TextBox 20">
            <a:extLst>
              <a:ext uri="{FF2B5EF4-FFF2-40B4-BE49-F238E27FC236}">
                <a16:creationId xmlns:a16="http://schemas.microsoft.com/office/drawing/2014/main" id="{0C2523FC-ABCA-BB06-608C-782F353587C7}"/>
              </a:ext>
            </a:extLst>
          </p:cNvPr>
          <p:cNvSpPr txBox="1"/>
          <p:nvPr/>
        </p:nvSpPr>
        <p:spPr>
          <a:xfrm>
            <a:off x="812180" y="4833752"/>
            <a:ext cx="10617819" cy="923330"/>
          </a:xfrm>
          <a:prstGeom prst="rect">
            <a:avLst/>
          </a:prstGeom>
          <a:noFill/>
        </p:spPr>
        <p:txBody>
          <a:bodyPr wrap="square">
            <a:spAutoFit/>
          </a:bodyPr>
          <a:lstStyle/>
          <a:p>
            <a:pPr marL="1219835" marR="1195070" algn="ctr">
              <a:spcBef>
                <a:spcPts val="5"/>
              </a:spcBef>
              <a:spcAft>
                <a:spcPts val="0"/>
              </a:spcAft>
            </a:pPr>
            <a:r>
              <a:rPr lang="en-US" sz="1800" i="1" dirty="0">
                <a:solidFill>
                  <a:srgbClr val="231F20"/>
                </a:solidFill>
                <a:effectLst/>
                <a:latin typeface="Times New Roman" panose="02020603050405020304" pitchFamily="18" charset="0"/>
                <a:ea typeface="Times New Roman" panose="02020603050405020304" pitchFamily="18" charset="0"/>
              </a:rPr>
              <a:t>Figure 3.4, 3.5 and 3.6 : Represents the transformation of CPU Cooler, which it will be fitted on top of CPU. The transition is shown in small amount in the distance from Mother Board to CPU Cooler in serial pictures from left to right</a:t>
            </a:r>
            <a:endParaRPr lang="en-IN" sz="2400" dirty="0">
              <a:effectLst/>
              <a:latin typeface="Times New Roman" panose="02020603050405020304" pitchFamily="18" charset="0"/>
              <a:ea typeface="Times New Roman" panose="02020603050405020304" pitchFamily="18" charset="0"/>
            </a:endParaRPr>
          </a:p>
        </p:txBody>
      </p:sp>
      <p:pic>
        <p:nvPicPr>
          <p:cNvPr id="13" name="Image 120">
            <a:extLst>
              <a:ext uri="{FF2B5EF4-FFF2-40B4-BE49-F238E27FC236}">
                <a16:creationId xmlns:a16="http://schemas.microsoft.com/office/drawing/2014/main" id="{EDED2BE8-C28A-1EBD-66A2-B7BDE2EB4A2D}"/>
              </a:ext>
            </a:extLst>
          </p:cNvPr>
          <p:cNvPicPr>
            <a:picLocks/>
          </p:cNvPicPr>
          <p:nvPr/>
        </p:nvPicPr>
        <p:blipFill>
          <a:blip r:embed="rId3" cstate="print"/>
          <a:stretch>
            <a:fillRect/>
          </a:stretch>
        </p:blipFill>
        <p:spPr>
          <a:xfrm>
            <a:off x="2150381" y="2107859"/>
            <a:ext cx="1599565" cy="1588770"/>
          </a:xfrm>
          <a:prstGeom prst="rect">
            <a:avLst/>
          </a:prstGeom>
        </p:spPr>
      </p:pic>
      <p:pic>
        <p:nvPicPr>
          <p:cNvPr id="16" name="Image 121">
            <a:extLst>
              <a:ext uri="{FF2B5EF4-FFF2-40B4-BE49-F238E27FC236}">
                <a16:creationId xmlns:a16="http://schemas.microsoft.com/office/drawing/2014/main" id="{9C3B9157-CF13-5303-A2A3-5923A59250E8}"/>
              </a:ext>
            </a:extLst>
          </p:cNvPr>
          <p:cNvPicPr>
            <a:picLocks/>
          </p:cNvPicPr>
          <p:nvPr/>
        </p:nvPicPr>
        <p:blipFill>
          <a:blip r:embed="rId4" cstate="print"/>
          <a:stretch>
            <a:fillRect/>
          </a:stretch>
        </p:blipFill>
        <p:spPr>
          <a:xfrm>
            <a:off x="4898292" y="2113022"/>
            <a:ext cx="1574165" cy="1607820"/>
          </a:xfrm>
          <a:prstGeom prst="rect">
            <a:avLst/>
          </a:prstGeom>
        </p:spPr>
      </p:pic>
      <p:pic>
        <p:nvPicPr>
          <p:cNvPr id="22" name="Image 122">
            <a:extLst>
              <a:ext uri="{FF2B5EF4-FFF2-40B4-BE49-F238E27FC236}">
                <a16:creationId xmlns:a16="http://schemas.microsoft.com/office/drawing/2014/main" id="{A4D20D3C-0C5E-C28D-8241-73730C957BC7}"/>
              </a:ext>
            </a:extLst>
          </p:cNvPr>
          <p:cNvPicPr>
            <a:picLocks/>
          </p:cNvPicPr>
          <p:nvPr/>
        </p:nvPicPr>
        <p:blipFill>
          <a:blip r:embed="rId5" cstate="print"/>
          <a:stretch>
            <a:fillRect/>
          </a:stretch>
        </p:blipFill>
        <p:spPr>
          <a:xfrm>
            <a:off x="7544681" y="2090617"/>
            <a:ext cx="1733550" cy="1607820"/>
          </a:xfrm>
          <a:prstGeom prst="rect">
            <a:avLst/>
          </a:prstGeom>
        </p:spPr>
      </p:pic>
      <p:sp>
        <p:nvSpPr>
          <p:cNvPr id="24" name="TextBox 23">
            <a:extLst>
              <a:ext uri="{FF2B5EF4-FFF2-40B4-BE49-F238E27FC236}">
                <a16:creationId xmlns:a16="http://schemas.microsoft.com/office/drawing/2014/main" id="{A1E986C7-2758-E7CC-9FA5-1C32E013FA8F}"/>
              </a:ext>
            </a:extLst>
          </p:cNvPr>
          <p:cNvSpPr txBox="1"/>
          <p:nvPr/>
        </p:nvSpPr>
        <p:spPr>
          <a:xfrm>
            <a:off x="5152317" y="3755182"/>
            <a:ext cx="1345435" cy="369332"/>
          </a:xfrm>
          <a:prstGeom prst="rect">
            <a:avLst/>
          </a:prstGeom>
          <a:noFill/>
        </p:spPr>
        <p:txBody>
          <a:bodyPr wrap="square">
            <a:spAutoFit/>
          </a:bodyPr>
          <a:lstStyle/>
          <a:p>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65" dirty="0">
                <a:solidFill>
                  <a:srgbClr val="231F20"/>
                </a:solidFill>
                <a:effectLst/>
                <a:latin typeface="Times New Roman" panose="02020603050405020304" pitchFamily="18" charset="0"/>
                <a:ea typeface="Times New Roman" panose="02020603050405020304" pitchFamily="18" charset="0"/>
              </a:rPr>
              <a:t> </a:t>
            </a:r>
            <a:r>
              <a:rPr lang="en-US" sz="1800" i="1" spc="-25" dirty="0">
                <a:solidFill>
                  <a:srgbClr val="231F20"/>
                </a:solidFill>
                <a:effectLst/>
                <a:latin typeface="Times New Roman" panose="02020603050405020304" pitchFamily="18" charset="0"/>
                <a:ea typeface="Times New Roman" panose="02020603050405020304" pitchFamily="18" charset="0"/>
              </a:rPr>
              <a:t>3.5</a:t>
            </a:r>
            <a:endParaRPr lang="en-IN" dirty="0"/>
          </a:p>
        </p:txBody>
      </p:sp>
    </p:spTree>
    <p:extLst>
      <p:ext uri="{BB962C8B-B14F-4D97-AF65-F5344CB8AC3E}">
        <p14:creationId xmlns:p14="http://schemas.microsoft.com/office/powerpoint/2010/main" val="240012583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2150"/>
                            </p:stCondLst>
                            <p:childTnLst>
                              <p:par>
                                <p:cTn id="26" presetID="53" presetClass="entr" presetSubtype="16"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par>
                                <p:cTn id="31" presetID="22" presetClass="entr" presetSubtype="8"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par>
                                <p:cTn id="34" presetID="22" presetClass="entr" presetSubtype="8"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par>
                                <p:cTn id="37" presetID="22" presetClass="entr" presetSubtype="8"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wipe(left)">
                                      <p:cBhvr>
                                        <p:cTn id="3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CONTINUED</a:t>
            </a:r>
          </a:p>
        </p:txBody>
      </p:sp>
      <p:sp>
        <p:nvSpPr>
          <p:cNvPr id="6" name="文本框 4">
            <a:extLst>
              <a:ext uri="{FF2B5EF4-FFF2-40B4-BE49-F238E27FC236}">
                <a16:creationId xmlns:a16="http://schemas.microsoft.com/office/drawing/2014/main" id="{C207D48E-2815-EB32-6F97-66A1EE44E4E5}"/>
              </a:ext>
            </a:extLst>
          </p:cNvPr>
          <p:cNvSpPr txBox="1"/>
          <p:nvPr/>
        </p:nvSpPr>
        <p:spPr>
          <a:xfrm>
            <a:off x="583011" y="1195034"/>
            <a:ext cx="11189109" cy="584775"/>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b="1" dirty="0">
                <a:solidFill>
                  <a:srgbClr val="151472"/>
                </a:solidFill>
                <a:latin typeface="方正尚酷简体" panose="03000509000000000000" pitchFamily="65" charset="-122"/>
                <a:ea typeface="方正尚酷简体" panose="03000509000000000000" pitchFamily="65" charset="-122"/>
              </a:rPr>
              <a:t>3.4. Text Module : </a:t>
            </a:r>
            <a:r>
              <a:rPr lang="en-US" altLang="zh-CN" sz="1600" dirty="0">
                <a:solidFill>
                  <a:srgbClr val="151472"/>
                </a:solidFill>
                <a:latin typeface="方正尚酷简体" panose="03000509000000000000" pitchFamily="65" charset="-122"/>
                <a:ea typeface="方正尚酷简体" panose="03000509000000000000" pitchFamily="65" charset="-122"/>
              </a:rPr>
              <a:t>Text module annotates information based on the action specified by the Input Module. It provides details about specific interacted components of the desktop.</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21" name="TextBox 20">
            <a:extLst>
              <a:ext uri="{FF2B5EF4-FFF2-40B4-BE49-F238E27FC236}">
                <a16:creationId xmlns:a16="http://schemas.microsoft.com/office/drawing/2014/main" id="{0C2523FC-ABCA-BB06-608C-782F353587C7}"/>
              </a:ext>
            </a:extLst>
          </p:cNvPr>
          <p:cNvSpPr txBox="1"/>
          <p:nvPr/>
        </p:nvSpPr>
        <p:spPr>
          <a:xfrm>
            <a:off x="812180" y="4833752"/>
            <a:ext cx="10617819" cy="646331"/>
          </a:xfrm>
          <a:prstGeom prst="rect">
            <a:avLst/>
          </a:prstGeom>
          <a:noFill/>
        </p:spPr>
        <p:txBody>
          <a:bodyPr wrap="square">
            <a:spAutoFit/>
          </a:bodyPr>
          <a:lstStyle/>
          <a:p>
            <a:pPr marL="1219835" marR="1195070" algn="ctr">
              <a:spcBef>
                <a:spcPts val="5"/>
              </a:spcBef>
              <a:spcAft>
                <a:spcPts val="0"/>
              </a:spcAft>
            </a:pPr>
            <a:r>
              <a:rPr lang="en-US" sz="1800" i="1" dirty="0">
                <a:solidFill>
                  <a:srgbClr val="231F20"/>
                </a:solidFill>
                <a:effectLst/>
                <a:latin typeface="Times New Roman" panose="02020603050405020304" pitchFamily="18" charset="0"/>
                <a:ea typeface="Times New Roman" panose="02020603050405020304" pitchFamily="18" charset="0"/>
              </a:rPr>
              <a:t>Figure 3.7 : Text Module - Represents the text based</a:t>
            </a:r>
          </a:p>
          <a:p>
            <a:pPr marL="1219835" marR="1195070" algn="ctr">
              <a:spcBef>
                <a:spcPts val="5"/>
              </a:spcBef>
              <a:spcAft>
                <a:spcPts val="0"/>
              </a:spcAft>
            </a:pPr>
            <a:r>
              <a:rPr lang="en-US" sz="1800" i="1" dirty="0">
                <a:solidFill>
                  <a:srgbClr val="231F20"/>
                </a:solidFill>
                <a:effectLst/>
                <a:latin typeface="Times New Roman" panose="02020603050405020304" pitchFamily="18" charset="0"/>
                <a:ea typeface="Times New Roman" panose="02020603050405020304" pitchFamily="18" charset="0"/>
              </a:rPr>
              <a:t>information over the window to give information about the system.</a:t>
            </a:r>
          </a:p>
        </p:txBody>
      </p:sp>
      <p:pic>
        <p:nvPicPr>
          <p:cNvPr id="7" name="Image 123">
            <a:extLst>
              <a:ext uri="{FF2B5EF4-FFF2-40B4-BE49-F238E27FC236}">
                <a16:creationId xmlns:a16="http://schemas.microsoft.com/office/drawing/2014/main" id="{E4C0631E-D056-C818-BD78-3B5923086184}"/>
              </a:ext>
            </a:extLst>
          </p:cNvPr>
          <p:cNvPicPr>
            <a:picLocks/>
          </p:cNvPicPr>
          <p:nvPr/>
        </p:nvPicPr>
        <p:blipFill>
          <a:blip r:embed="rId3" cstate="print"/>
          <a:stretch>
            <a:fillRect/>
          </a:stretch>
        </p:blipFill>
        <p:spPr>
          <a:xfrm>
            <a:off x="3432249" y="1976209"/>
            <a:ext cx="4694555" cy="2120900"/>
          </a:xfrm>
          <a:prstGeom prst="rect">
            <a:avLst/>
          </a:prstGeom>
        </p:spPr>
      </p:pic>
      <p:sp>
        <p:nvSpPr>
          <p:cNvPr id="8" name="TextBox 7">
            <a:extLst>
              <a:ext uri="{FF2B5EF4-FFF2-40B4-BE49-F238E27FC236}">
                <a16:creationId xmlns:a16="http://schemas.microsoft.com/office/drawing/2014/main" id="{A318580E-E90A-C757-3AEB-3A59719DFEE8}"/>
              </a:ext>
            </a:extLst>
          </p:cNvPr>
          <p:cNvSpPr txBox="1"/>
          <p:nvPr/>
        </p:nvSpPr>
        <p:spPr>
          <a:xfrm>
            <a:off x="5163008" y="4132216"/>
            <a:ext cx="2335471" cy="369332"/>
          </a:xfrm>
          <a:prstGeom prst="rect">
            <a:avLst/>
          </a:prstGeom>
          <a:noFill/>
        </p:spPr>
        <p:txBody>
          <a:bodyPr wrap="square">
            <a:spAutoFit/>
          </a:bodyPr>
          <a:lstStyle/>
          <a:p>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75" dirty="0">
                <a:solidFill>
                  <a:srgbClr val="231F20"/>
                </a:solidFill>
                <a:effectLst/>
                <a:latin typeface="Times New Roman" panose="02020603050405020304" pitchFamily="18" charset="0"/>
                <a:ea typeface="Times New Roman" panose="02020603050405020304" pitchFamily="18" charset="0"/>
              </a:rPr>
              <a:t> </a:t>
            </a:r>
            <a:r>
              <a:rPr lang="en-US" sz="1800" i="1" spc="-25" dirty="0">
                <a:solidFill>
                  <a:srgbClr val="231F20"/>
                </a:solidFill>
                <a:effectLst/>
                <a:latin typeface="Times New Roman" panose="02020603050405020304" pitchFamily="18" charset="0"/>
                <a:ea typeface="Times New Roman" panose="02020603050405020304" pitchFamily="18" charset="0"/>
              </a:rPr>
              <a:t>3.</a:t>
            </a:r>
            <a:r>
              <a:rPr lang="en-US" i="1" spc="-25" dirty="0">
                <a:solidFill>
                  <a:srgbClr val="231F20"/>
                </a:solidFill>
                <a:latin typeface="Times New Roman" panose="02020603050405020304" pitchFamily="18" charset="0"/>
                <a:ea typeface="Times New Roman" panose="02020603050405020304" pitchFamily="18" charset="0"/>
              </a:rPr>
              <a:t>7</a:t>
            </a:r>
            <a:endParaRPr lang="en-IN" dirty="0"/>
          </a:p>
        </p:txBody>
      </p:sp>
    </p:spTree>
    <p:extLst>
      <p:ext uri="{BB962C8B-B14F-4D97-AF65-F5344CB8AC3E}">
        <p14:creationId xmlns:p14="http://schemas.microsoft.com/office/powerpoint/2010/main" val="361919330"/>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2150"/>
                            </p:stCondLst>
                            <p:childTnLst>
                              <p:par>
                                <p:cTn id="26" presetID="53" presetClass="entr" presetSubtype="16"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par>
                                <p:cTn id="31" presetID="22" presetClass="entr" presetSubtype="8"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par>
                                <p:cTn id="34" presetID="22" presetClass="entr" presetSubtype="8"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par>
                                <p:cTn id="37" presetID="22" presetClass="entr" presetSubtype="8"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wipe(left)">
                                      <p:cBhvr>
                                        <p:cTn id="3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04 . SYSTEM DESIGN</a:t>
            </a:r>
          </a:p>
        </p:txBody>
      </p:sp>
      <p:sp>
        <p:nvSpPr>
          <p:cNvPr id="6" name="文本框 4">
            <a:extLst>
              <a:ext uri="{FF2B5EF4-FFF2-40B4-BE49-F238E27FC236}">
                <a16:creationId xmlns:a16="http://schemas.microsoft.com/office/drawing/2014/main" id="{C207D48E-2815-EB32-6F97-66A1EE44E4E5}"/>
              </a:ext>
            </a:extLst>
          </p:cNvPr>
          <p:cNvSpPr txBox="1"/>
          <p:nvPr/>
        </p:nvSpPr>
        <p:spPr>
          <a:xfrm>
            <a:off x="583011" y="1195034"/>
            <a:ext cx="11189109" cy="584775"/>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dirty="0">
                <a:solidFill>
                  <a:srgbClr val="151472"/>
                </a:solidFill>
                <a:latin typeface="方正尚酷简体" panose="03000509000000000000" pitchFamily="65" charset="-122"/>
                <a:ea typeface="方正尚酷简体" panose="03000509000000000000" pitchFamily="65" charset="-122"/>
              </a:rPr>
              <a:t>The modular design will describe the various components used in this project. Figure 5.1 it shows the different modules present in the proposed graphical project.</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16" name="TextBox 15">
            <a:extLst>
              <a:ext uri="{FF2B5EF4-FFF2-40B4-BE49-F238E27FC236}">
                <a16:creationId xmlns:a16="http://schemas.microsoft.com/office/drawing/2014/main" id="{ED71E526-D60E-FC83-2957-2CE046980DF8}"/>
              </a:ext>
            </a:extLst>
          </p:cNvPr>
          <p:cNvSpPr txBox="1"/>
          <p:nvPr/>
        </p:nvSpPr>
        <p:spPr>
          <a:xfrm>
            <a:off x="3395081" y="5042075"/>
            <a:ext cx="6094268" cy="369332"/>
          </a:xfrm>
          <a:prstGeom prst="rect">
            <a:avLst/>
          </a:prstGeom>
          <a:noFill/>
        </p:spPr>
        <p:txBody>
          <a:bodyPr wrap="square">
            <a:spAutoFit/>
          </a:bodyPr>
          <a:lstStyle/>
          <a:p>
            <a:pPr marL="177800">
              <a:spcBef>
                <a:spcPts val="460"/>
              </a:spcBef>
              <a:spcAft>
                <a:spcPts val="0"/>
              </a:spcAft>
            </a:pPr>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5.1</a:t>
            </a:r>
            <a:r>
              <a:rPr lang="en-US" sz="1800" i="1" spc="-1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1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Modular</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Design</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1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Construction</a:t>
            </a:r>
            <a:r>
              <a:rPr lang="en-US" sz="1800" i="1" spc="-1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of</a:t>
            </a:r>
            <a:r>
              <a:rPr lang="en-US" sz="1800" i="1" spc="-10" dirty="0">
                <a:solidFill>
                  <a:srgbClr val="231F20"/>
                </a:solidFill>
                <a:effectLst/>
                <a:latin typeface="Times New Roman" panose="02020603050405020304" pitchFamily="18" charset="0"/>
                <a:ea typeface="Times New Roman" panose="02020603050405020304" pitchFamily="18" charset="0"/>
              </a:rPr>
              <a:t> system</a:t>
            </a:r>
            <a:endParaRPr lang="en-IN" sz="1800" dirty="0">
              <a:effectLst/>
              <a:latin typeface="Times New Roman" panose="02020603050405020304" pitchFamily="18" charset="0"/>
              <a:ea typeface="Times New Roman" panose="02020603050405020304" pitchFamily="18" charset="0"/>
            </a:endParaRPr>
          </a:p>
        </p:txBody>
      </p:sp>
      <p:sp>
        <p:nvSpPr>
          <p:cNvPr id="17" name="TextBox 16">
            <a:extLst>
              <a:ext uri="{FF2B5EF4-FFF2-40B4-BE49-F238E27FC236}">
                <a16:creationId xmlns:a16="http://schemas.microsoft.com/office/drawing/2014/main" id="{27BB5ED5-15ED-039C-8A1B-287A77AD2177}"/>
              </a:ext>
            </a:extLst>
          </p:cNvPr>
          <p:cNvSpPr txBox="1"/>
          <p:nvPr/>
        </p:nvSpPr>
        <p:spPr>
          <a:xfrm>
            <a:off x="812181" y="5458300"/>
            <a:ext cx="10370127" cy="1400383"/>
          </a:xfrm>
          <a:prstGeom prst="rect">
            <a:avLst/>
          </a:prstGeom>
          <a:noFill/>
        </p:spPr>
        <p:txBody>
          <a:bodyPr wrap="square" rtlCol="0">
            <a:spAutoFit/>
          </a:bodyPr>
          <a:lstStyle/>
          <a:p>
            <a:pPr algn="l"/>
            <a:r>
              <a:rPr lang="en-US" altLang="zh-CN" sz="1700" dirty="0">
                <a:solidFill>
                  <a:srgbClr val="151472"/>
                </a:solidFill>
                <a:latin typeface="方正尚酷简体" panose="03000509000000000000" pitchFamily="65" charset="-122"/>
                <a:ea typeface="方正尚酷简体" panose="03000509000000000000" pitchFamily="65" charset="-122"/>
              </a:rPr>
              <a:t>OpenGL (Open Graphics Library) is a cross-platform, hardware-accelerated, language-independent, industrial standard API for producing 3D (including 2D) graphics. Modern computers have dedicated GPU (Graphics Processing Unit) with its own memory to speed up graphics rendering. OpenGL is the software interface to graphics hardware. OpenGL graphic rendering commands issued by your applications could be directed to the graphic hardware and accelerated</a:t>
            </a:r>
            <a:endParaRPr lang="zh-CN" altLang="en-US" sz="1700" dirty="0">
              <a:solidFill>
                <a:srgbClr val="151472"/>
              </a:solidFill>
              <a:latin typeface="方正尚酷简体" panose="03000509000000000000" pitchFamily="65" charset="-122"/>
              <a:ea typeface="方正尚酷简体" panose="03000509000000000000" pitchFamily="65" charset="-122"/>
            </a:endParaRPr>
          </a:p>
        </p:txBody>
      </p:sp>
      <p:pic>
        <p:nvPicPr>
          <p:cNvPr id="7" name="Image 139">
            <a:extLst>
              <a:ext uri="{FF2B5EF4-FFF2-40B4-BE49-F238E27FC236}">
                <a16:creationId xmlns:a16="http://schemas.microsoft.com/office/drawing/2014/main" id="{AC58A868-83F4-BC35-D015-3F2761955200}"/>
              </a:ext>
            </a:extLst>
          </p:cNvPr>
          <p:cNvPicPr>
            <a:picLocks/>
          </p:cNvPicPr>
          <p:nvPr/>
        </p:nvPicPr>
        <p:blipFill>
          <a:blip r:embed="rId3" cstate="print"/>
          <a:stretch>
            <a:fillRect/>
          </a:stretch>
        </p:blipFill>
        <p:spPr>
          <a:xfrm>
            <a:off x="3241964" y="1947854"/>
            <a:ext cx="4873336" cy="2935325"/>
          </a:xfrm>
          <a:prstGeom prst="rect">
            <a:avLst/>
          </a:prstGeom>
        </p:spPr>
      </p:pic>
    </p:spTree>
    <p:extLst>
      <p:ext uri="{BB962C8B-B14F-4D97-AF65-F5344CB8AC3E}">
        <p14:creationId xmlns:p14="http://schemas.microsoft.com/office/powerpoint/2010/main" val="1385850922"/>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2450"/>
                            </p:stCondLst>
                            <p:childTnLst>
                              <p:par>
                                <p:cTn id="26" presetID="53" presetClass="entr" presetSubtype="16"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par>
                                <p:cTn id="31" presetID="22" presetClass="entr" presetSubtype="8"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par>
                                <p:cTn id="34" presetID="22" presetClass="entr" presetSubtype="8"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par>
                                <p:cTn id="37" presetID="22" presetClass="entr" presetSubtype="8"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wipe(left)">
                                      <p:cBhvr>
                                        <p:cTn id="3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CONTINUED</a:t>
            </a:r>
          </a:p>
        </p:txBody>
      </p:sp>
      <p:sp>
        <p:nvSpPr>
          <p:cNvPr id="6" name="文本框 4">
            <a:extLst>
              <a:ext uri="{FF2B5EF4-FFF2-40B4-BE49-F238E27FC236}">
                <a16:creationId xmlns:a16="http://schemas.microsoft.com/office/drawing/2014/main" id="{C207D48E-2815-EB32-6F97-66A1EE44E4E5}"/>
              </a:ext>
            </a:extLst>
          </p:cNvPr>
          <p:cNvSpPr txBox="1"/>
          <p:nvPr/>
        </p:nvSpPr>
        <p:spPr>
          <a:xfrm>
            <a:off x="501446" y="1455339"/>
            <a:ext cx="11189109" cy="4278094"/>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b="1" dirty="0">
                <a:solidFill>
                  <a:srgbClr val="151472"/>
                </a:solidFill>
                <a:latin typeface="方正尚酷简体" panose="03000509000000000000" pitchFamily="65" charset="-122"/>
                <a:ea typeface="方正尚酷简体" panose="03000509000000000000" pitchFamily="65" charset="-122"/>
              </a:rPr>
              <a:t>5.1 CPU Case Module: </a:t>
            </a:r>
            <a:r>
              <a:rPr lang="en-US" altLang="zh-CN" sz="1600" dirty="0">
                <a:solidFill>
                  <a:srgbClr val="151472"/>
                </a:solidFill>
                <a:latin typeface="方正尚酷简体" panose="03000509000000000000" pitchFamily="65" charset="-122"/>
                <a:ea typeface="方正尚酷简体" panose="03000509000000000000" pitchFamily="65" charset="-122"/>
              </a:rPr>
              <a:t>This module consists of various sub-modules of the CPU module.</a:t>
            </a:r>
          </a:p>
          <a:p>
            <a:pPr algn="l"/>
            <a:endParaRPr lang="en-US" altLang="zh-CN" sz="1600" dirty="0">
              <a:solidFill>
                <a:srgbClr val="151472"/>
              </a:solidFill>
              <a:latin typeface="方正尚酷简体" panose="03000509000000000000" pitchFamily="65" charset="-122"/>
              <a:ea typeface="方正尚酷简体" panose="03000509000000000000" pitchFamily="65" charset="-122"/>
            </a:endParaRPr>
          </a:p>
          <a:p>
            <a:pPr algn="l"/>
            <a:r>
              <a:rPr lang="en-US" altLang="zh-CN" sz="1600" b="1" dirty="0">
                <a:solidFill>
                  <a:srgbClr val="151472"/>
                </a:solidFill>
                <a:latin typeface="方正尚酷简体" panose="03000509000000000000" pitchFamily="65" charset="-122"/>
                <a:ea typeface="方正尚酷简体" panose="03000509000000000000" pitchFamily="65" charset="-122"/>
              </a:rPr>
              <a:t>5.2 Background Module : </a:t>
            </a:r>
            <a:r>
              <a:rPr lang="en-US" altLang="zh-CN" sz="1600" dirty="0">
                <a:solidFill>
                  <a:srgbClr val="151472"/>
                </a:solidFill>
                <a:latin typeface="方正尚酷简体" panose="03000509000000000000" pitchFamily="65" charset="-122"/>
                <a:ea typeface="方正尚酷简体" panose="03000509000000000000" pitchFamily="65" charset="-122"/>
              </a:rPr>
              <a:t>This module contains various background objects to complete the picture of background. This module contains the structure of the house, sofa, table, desk etc.</a:t>
            </a:r>
          </a:p>
          <a:p>
            <a:pPr algn="l"/>
            <a:endParaRPr lang="en-US" altLang="zh-CN" sz="1600" dirty="0">
              <a:solidFill>
                <a:srgbClr val="151472"/>
              </a:solidFill>
              <a:latin typeface="方正尚酷简体" panose="03000509000000000000" pitchFamily="65" charset="-122"/>
              <a:ea typeface="方正尚酷简体" panose="03000509000000000000" pitchFamily="65" charset="-122"/>
            </a:endParaRPr>
          </a:p>
          <a:p>
            <a:pPr algn="l"/>
            <a:r>
              <a:rPr lang="en-US" altLang="zh-CN" sz="1600" b="1" dirty="0">
                <a:solidFill>
                  <a:srgbClr val="151472"/>
                </a:solidFill>
                <a:latin typeface="方正尚酷简体" panose="03000509000000000000" pitchFamily="65" charset="-122"/>
                <a:ea typeface="方正尚酷简体" panose="03000509000000000000" pitchFamily="65" charset="-122"/>
              </a:rPr>
              <a:t>5.3 Desktop &amp; Keyboard Module : </a:t>
            </a:r>
            <a:r>
              <a:rPr lang="en-US" altLang="zh-CN" sz="1600" dirty="0">
                <a:solidFill>
                  <a:srgbClr val="151472"/>
                </a:solidFill>
                <a:latin typeface="方正尚酷简体" panose="03000509000000000000" pitchFamily="65" charset="-122"/>
                <a:ea typeface="方正尚酷简体" panose="03000509000000000000" pitchFamily="65" charset="-122"/>
              </a:rPr>
              <a:t>This module contains the desktop and keyboard structure of the computer.</a:t>
            </a:r>
          </a:p>
          <a:p>
            <a:pPr algn="l"/>
            <a:endParaRPr lang="en-US" altLang="zh-CN" sz="1600" dirty="0">
              <a:solidFill>
                <a:srgbClr val="151472"/>
              </a:solidFill>
              <a:latin typeface="方正尚酷简体" panose="03000509000000000000" pitchFamily="65" charset="-122"/>
              <a:ea typeface="方正尚酷简体" panose="03000509000000000000" pitchFamily="65" charset="-122"/>
            </a:endParaRPr>
          </a:p>
          <a:p>
            <a:pPr algn="l"/>
            <a:r>
              <a:rPr lang="en-US" altLang="zh-CN" sz="1600" b="1" dirty="0">
                <a:solidFill>
                  <a:srgbClr val="151472"/>
                </a:solidFill>
                <a:latin typeface="方正尚酷简体" panose="03000509000000000000" pitchFamily="65" charset="-122"/>
                <a:ea typeface="方正尚酷简体" panose="03000509000000000000" pitchFamily="65" charset="-122"/>
              </a:rPr>
              <a:t>5.4  Transformation Module : </a:t>
            </a:r>
            <a:r>
              <a:rPr lang="en-US" altLang="zh-CN" sz="1600" dirty="0">
                <a:solidFill>
                  <a:srgbClr val="151472"/>
                </a:solidFill>
                <a:latin typeface="方正尚酷简体" panose="03000509000000000000" pitchFamily="65" charset="-122"/>
                <a:ea typeface="方正尚酷简体" panose="03000509000000000000" pitchFamily="65" charset="-122"/>
              </a:rPr>
              <a:t>Transformation module performs the various types of transformation on the components</a:t>
            </a:r>
          </a:p>
          <a:p>
            <a:pPr algn="l"/>
            <a:endParaRPr lang="en-US" altLang="zh-CN" sz="1600" dirty="0">
              <a:solidFill>
                <a:srgbClr val="151472"/>
              </a:solidFill>
              <a:latin typeface="方正尚酷简体" panose="03000509000000000000" pitchFamily="65" charset="-122"/>
              <a:ea typeface="方正尚酷简体" panose="03000509000000000000" pitchFamily="65" charset="-122"/>
            </a:endParaRPr>
          </a:p>
          <a:p>
            <a:pPr algn="l"/>
            <a:r>
              <a:rPr lang="en-US" altLang="zh-CN" sz="1600" b="1" dirty="0">
                <a:solidFill>
                  <a:srgbClr val="151472"/>
                </a:solidFill>
                <a:latin typeface="方正尚酷简体" panose="03000509000000000000" pitchFamily="65" charset="-122"/>
                <a:ea typeface="方正尚酷简体" panose="03000509000000000000" pitchFamily="65" charset="-122"/>
              </a:rPr>
              <a:t>5.5  Display Module : </a:t>
            </a:r>
            <a:r>
              <a:rPr lang="en-US" altLang="zh-CN" sz="1600" dirty="0">
                <a:solidFill>
                  <a:srgbClr val="151472"/>
                </a:solidFill>
                <a:latin typeface="方正尚酷简体" panose="03000509000000000000" pitchFamily="65" charset="-122"/>
                <a:ea typeface="方正尚酷简体" panose="03000509000000000000" pitchFamily="65" charset="-122"/>
              </a:rPr>
              <a:t>This module produces the frame of the current scene under transformation. This module is supported by the text module which uses Bitmap to produce text to guide the user.</a:t>
            </a:r>
          </a:p>
          <a:p>
            <a:pPr algn="l"/>
            <a:endParaRPr lang="en-US" altLang="zh-CN" sz="1600" dirty="0">
              <a:solidFill>
                <a:srgbClr val="151472"/>
              </a:solidFill>
              <a:latin typeface="方正尚酷简体" panose="03000509000000000000" pitchFamily="65" charset="-122"/>
              <a:ea typeface="方正尚酷简体" panose="03000509000000000000" pitchFamily="65" charset="-122"/>
            </a:endParaRPr>
          </a:p>
          <a:p>
            <a:pPr algn="l"/>
            <a:r>
              <a:rPr lang="en-US" altLang="zh-CN" sz="1600" b="1" dirty="0">
                <a:solidFill>
                  <a:srgbClr val="151472"/>
                </a:solidFill>
                <a:latin typeface="方正尚酷简体" panose="03000509000000000000" pitchFamily="65" charset="-122"/>
                <a:ea typeface="方正尚酷简体" panose="03000509000000000000" pitchFamily="65" charset="-122"/>
              </a:rPr>
              <a:t>5.6  Input Module : </a:t>
            </a:r>
            <a:r>
              <a:rPr lang="en-US" altLang="zh-CN" sz="1600" dirty="0">
                <a:solidFill>
                  <a:srgbClr val="151472"/>
                </a:solidFill>
                <a:latin typeface="方正尚酷简体" panose="03000509000000000000" pitchFamily="65" charset="-122"/>
                <a:ea typeface="方正尚酷简体" panose="03000509000000000000" pitchFamily="65" charset="-122"/>
              </a:rPr>
              <a:t>User actions ( Mouse click, Mouse hover, Key press ) is recorded through this module and given to the transformation module for further action and for processing the inputs.</a:t>
            </a:r>
          </a:p>
          <a:p>
            <a:pPr algn="l"/>
            <a:endParaRPr lang="en-US" altLang="zh-CN" sz="1600" dirty="0">
              <a:solidFill>
                <a:srgbClr val="151472"/>
              </a:solidFill>
              <a:latin typeface="方正尚酷简体" panose="03000509000000000000" pitchFamily="65" charset="-122"/>
              <a:ea typeface="方正尚酷简体" panose="03000509000000000000" pitchFamily="65" charset="-122"/>
            </a:endParaRPr>
          </a:p>
          <a:p>
            <a:pPr algn="l"/>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6"/>
            <a:chOff x="8614471" y="2558783"/>
            <a:chExt cx="3162659" cy="884918"/>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4"/>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spTree>
    <p:extLst>
      <p:ext uri="{BB962C8B-B14F-4D97-AF65-F5344CB8AC3E}">
        <p14:creationId xmlns:p14="http://schemas.microsoft.com/office/powerpoint/2010/main" val="1666913081"/>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2150"/>
                            </p:stCondLst>
                            <p:childTnLst>
                              <p:par>
                                <p:cTn id="26" presetID="53" presetClass="entr" presetSubtype="16"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par>
                                <p:cTn id="31" presetID="22" presetClass="entr" presetSubtype="8"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par>
                                <p:cTn id="34" presetID="22" presetClass="entr" presetSubtype="8"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6727103"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4.2 .	 Hardware Design</a:t>
            </a: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17" name="TextBox 16">
            <a:extLst>
              <a:ext uri="{FF2B5EF4-FFF2-40B4-BE49-F238E27FC236}">
                <a16:creationId xmlns:a16="http://schemas.microsoft.com/office/drawing/2014/main" id="{27BB5ED5-15ED-039C-8A1B-287A77AD2177}"/>
              </a:ext>
            </a:extLst>
          </p:cNvPr>
          <p:cNvSpPr txBox="1"/>
          <p:nvPr/>
        </p:nvSpPr>
        <p:spPr>
          <a:xfrm>
            <a:off x="655046" y="3136025"/>
            <a:ext cx="10370127" cy="3493264"/>
          </a:xfrm>
          <a:prstGeom prst="rect">
            <a:avLst/>
          </a:prstGeom>
          <a:noFill/>
        </p:spPr>
        <p:txBody>
          <a:bodyPr wrap="square" rtlCol="0">
            <a:spAutoFit/>
          </a:bodyPr>
          <a:lstStyle/>
          <a:p>
            <a:pPr algn="l"/>
            <a:r>
              <a:rPr lang="en-US" altLang="zh-CN" sz="1700" b="1" dirty="0">
                <a:solidFill>
                  <a:srgbClr val="151472"/>
                </a:solidFill>
                <a:latin typeface="方正尚酷简体" panose="03000509000000000000" pitchFamily="65" charset="-122"/>
                <a:ea typeface="方正尚酷简体" panose="03000509000000000000" pitchFamily="65" charset="-122"/>
              </a:rPr>
              <a:t>Keyboard and Mouse : </a:t>
            </a:r>
            <a:r>
              <a:rPr lang="en-US" altLang="zh-CN" sz="1700" dirty="0">
                <a:solidFill>
                  <a:srgbClr val="151472"/>
                </a:solidFill>
                <a:latin typeface="方正尚酷简体" panose="03000509000000000000" pitchFamily="65" charset="-122"/>
                <a:ea typeface="方正尚酷简体" panose="03000509000000000000" pitchFamily="65" charset="-122"/>
              </a:rPr>
              <a:t>Keyboard is a device which contains the keys which returns the ASCII value when pressed. According to the user interaction the intended procedure is carried out. Similarly, mouse contains buttons which can obtain user input in the form of a click or hovering and carry out the intended procedure.</a:t>
            </a:r>
          </a:p>
          <a:p>
            <a:pPr algn="l"/>
            <a:endParaRPr lang="en-IN" altLang="zh-CN" sz="1700" dirty="0">
              <a:solidFill>
                <a:srgbClr val="151472"/>
              </a:solidFill>
              <a:latin typeface="方正尚酷简体" panose="03000509000000000000" pitchFamily="65" charset="-122"/>
              <a:ea typeface="方正尚酷简体" panose="03000509000000000000" pitchFamily="65" charset="-122"/>
            </a:endParaRPr>
          </a:p>
          <a:p>
            <a:pPr algn="l"/>
            <a:r>
              <a:rPr lang="en-IN" altLang="zh-CN" sz="1700" b="1" dirty="0">
                <a:solidFill>
                  <a:srgbClr val="151472"/>
                </a:solidFill>
                <a:latin typeface="方正尚酷简体" panose="03000509000000000000" pitchFamily="65" charset="-122"/>
                <a:ea typeface="方正尚酷简体" panose="03000509000000000000" pitchFamily="65" charset="-122"/>
              </a:rPr>
              <a:t>GPU / Host Processor : </a:t>
            </a:r>
            <a:r>
              <a:rPr lang="en-IN" altLang="zh-CN" sz="1700" dirty="0">
                <a:solidFill>
                  <a:srgbClr val="151472"/>
                </a:solidFill>
                <a:latin typeface="方正尚酷简体" panose="03000509000000000000" pitchFamily="65" charset="-122"/>
                <a:ea typeface="方正尚酷简体" panose="03000509000000000000" pitchFamily="65" charset="-122"/>
              </a:rPr>
              <a:t>GPU is Graphical Processing Unit which can handle parallel processing like drawing lines, points, polygons better than serial processor </a:t>
            </a:r>
            <a:r>
              <a:rPr lang="en-IN" altLang="zh-CN" sz="1700" dirty="0" err="1">
                <a:solidFill>
                  <a:srgbClr val="151472"/>
                </a:solidFill>
                <a:latin typeface="方正尚酷简体" panose="03000509000000000000" pitchFamily="65" charset="-122"/>
                <a:ea typeface="方正尚酷简体" panose="03000509000000000000" pitchFamily="65" charset="-122"/>
              </a:rPr>
              <a:t>ie</a:t>
            </a:r>
            <a:r>
              <a:rPr lang="en-IN" altLang="zh-CN" sz="1700" dirty="0">
                <a:solidFill>
                  <a:srgbClr val="151472"/>
                </a:solidFill>
                <a:latin typeface="方正尚酷简体" panose="03000509000000000000" pitchFamily="65" charset="-122"/>
                <a:ea typeface="方正尚酷简体" panose="03000509000000000000" pitchFamily="65" charset="-122"/>
              </a:rPr>
              <a:t>. CPU. GPU accelerates the creation of image in frame buffer intended for displaying device.</a:t>
            </a:r>
          </a:p>
          <a:p>
            <a:pPr algn="l"/>
            <a:endParaRPr lang="en-IN" altLang="zh-CN" sz="1700" dirty="0">
              <a:solidFill>
                <a:srgbClr val="151472"/>
              </a:solidFill>
              <a:latin typeface="方正尚酷简体" panose="03000509000000000000" pitchFamily="65" charset="-122"/>
              <a:ea typeface="方正尚酷简体" panose="03000509000000000000" pitchFamily="65" charset="-122"/>
            </a:endParaRPr>
          </a:p>
          <a:p>
            <a:pPr algn="l"/>
            <a:r>
              <a:rPr lang="en-US" altLang="zh-CN" sz="1700" b="1" dirty="0">
                <a:solidFill>
                  <a:srgbClr val="151472"/>
                </a:solidFill>
                <a:latin typeface="方正尚酷简体" panose="03000509000000000000" pitchFamily="65" charset="-122"/>
                <a:ea typeface="方正尚酷简体" panose="03000509000000000000" pitchFamily="65" charset="-122"/>
              </a:rPr>
              <a:t>LCD Screen : </a:t>
            </a:r>
            <a:r>
              <a:rPr lang="en-US" altLang="zh-CN" sz="1700" dirty="0">
                <a:solidFill>
                  <a:srgbClr val="151472"/>
                </a:solidFill>
                <a:latin typeface="方正尚酷简体" panose="03000509000000000000" pitchFamily="65" charset="-122"/>
                <a:ea typeface="方正尚酷简体" panose="03000509000000000000" pitchFamily="65" charset="-122"/>
              </a:rPr>
              <a:t>This contains individual Light Emitting Diode that contains either Red, Green, Blue light </a:t>
            </a:r>
            <a:r>
              <a:rPr lang="en-US" altLang="zh-CN" sz="1700" dirty="0" err="1">
                <a:solidFill>
                  <a:srgbClr val="151472"/>
                </a:solidFill>
                <a:latin typeface="方正尚酷简体" panose="03000509000000000000" pitchFamily="65" charset="-122"/>
                <a:ea typeface="方正尚酷简体" panose="03000509000000000000" pitchFamily="65" charset="-122"/>
              </a:rPr>
              <a:t>colour</a:t>
            </a:r>
            <a:r>
              <a:rPr lang="en-US" altLang="zh-CN" sz="1700" dirty="0">
                <a:solidFill>
                  <a:srgbClr val="151472"/>
                </a:solidFill>
                <a:latin typeface="方正尚酷简体" panose="03000509000000000000" pitchFamily="65" charset="-122"/>
                <a:ea typeface="方正尚酷简体" panose="03000509000000000000" pitchFamily="65" charset="-122"/>
              </a:rPr>
              <a:t> emitting diodes. These will be illuminated when stream of bytes (usually 32bit) of information comes to the display at 30 to 60 times per second. The diode emits light according to this information.</a:t>
            </a:r>
            <a:endParaRPr lang="zh-CN" altLang="en-US" sz="1700" dirty="0">
              <a:solidFill>
                <a:srgbClr val="151472"/>
              </a:solidFill>
              <a:latin typeface="方正尚酷简体" panose="03000509000000000000" pitchFamily="65" charset="-122"/>
              <a:ea typeface="方正尚酷简体" panose="03000509000000000000" pitchFamily="65" charset="-122"/>
            </a:endParaRPr>
          </a:p>
        </p:txBody>
      </p:sp>
      <p:pic>
        <p:nvPicPr>
          <p:cNvPr id="9" name="Image 147">
            <a:extLst>
              <a:ext uri="{FF2B5EF4-FFF2-40B4-BE49-F238E27FC236}">
                <a16:creationId xmlns:a16="http://schemas.microsoft.com/office/drawing/2014/main" id="{7AF96795-7C68-70BC-5B38-F8B0C3B4DD91}"/>
              </a:ext>
            </a:extLst>
          </p:cNvPr>
          <p:cNvPicPr>
            <a:picLocks/>
          </p:cNvPicPr>
          <p:nvPr/>
        </p:nvPicPr>
        <p:blipFill>
          <a:blip r:embed="rId3" cstate="print"/>
          <a:stretch>
            <a:fillRect/>
          </a:stretch>
        </p:blipFill>
        <p:spPr>
          <a:xfrm>
            <a:off x="2968717" y="1434441"/>
            <a:ext cx="5115804" cy="915263"/>
          </a:xfrm>
          <a:prstGeom prst="rect">
            <a:avLst/>
          </a:prstGeom>
        </p:spPr>
      </p:pic>
      <p:sp>
        <p:nvSpPr>
          <p:cNvPr id="18" name="TextBox 17">
            <a:extLst>
              <a:ext uri="{FF2B5EF4-FFF2-40B4-BE49-F238E27FC236}">
                <a16:creationId xmlns:a16="http://schemas.microsoft.com/office/drawing/2014/main" id="{43A47C39-017E-C27A-B7F1-E61904F2D295}"/>
              </a:ext>
            </a:extLst>
          </p:cNvPr>
          <p:cNvSpPr txBox="1"/>
          <p:nvPr/>
        </p:nvSpPr>
        <p:spPr>
          <a:xfrm>
            <a:off x="3909579" y="2527332"/>
            <a:ext cx="6094268" cy="369332"/>
          </a:xfrm>
          <a:prstGeom prst="rect">
            <a:avLst/>
          </a:prstGeom>
          <a:noFill/>
        </p:spPr>
        <p:txBody>
          <a:bodyPr wrap="square">
            <a:spAutoFit/>
          </a:bodyPr>
          <a:lstStyle/>
          <a:p>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4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5.2</a:t>
            </a:r>
            <a:r>
              <a:rPr lang="en-US" sz="1800" i="1" spc="-4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4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Hardware</a:t>
            </a:r>
            <a:r>
              <a:rPr lang="en-US" sz="1800" i="1" spc="-40" dirty="0">
                <a:solidFill>
                  <a:srgbClr val="231F20"/>
                </a:solidFill>
                <a:effectLst/>
                <a:latin typeface="Times New Roman" panose="02020603050405020304" pitchFamily="18" charset="0"/>
                <a:ea typeface="Times New Roman" panose="02020603050405020304" pitchFamily="18" charset="0"/>
              </a:rPr>
              <a:t> </a:t>
            </a:r>
            <a:r>
              <a:rPr lang="en-US" sz="1800" i="1" spc="-10" dirty="0">
                <a:solidFill>
                  <a:srgbClr val="231F20"/>
                </a:solidFill>
                <a:effectLst/>
                <a:latin typeface="Times New Roman" panose="02020603050405020304" pitchFamily="18" charset="0"/>
                <a:ea typeface="Times New Roman" panose="02020603050405020304" pitchFamily="18" charset="0"/>
              </a:rPr>
              <a:t>Design</a:t>
            </a:r>
            <a:endParaRPr lang="en-IN" dirty="0"/>
          </a:p>
        </p:txBody>
      </p:sp>
    </p:spTree>
    <p:extLst>
      <p:ext uri="{BB962C8B-B14F-4D97-AF65-F5344CB8AC3E}">
        <p14:creationId xmlns:p14="http://schemas.microsoft.com/office/powerpoint/2010/main" val="734679209"/>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22" presetClass="entr" presetSubtype="8"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par>
                                <p:cTn id="28" presetID="22" presetClass="entr" presetSubtype="8"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par>
                                <p:cTn id="31" presetID="22" presetClass="entr" presetSubtype="8"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6727103"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4.3 .	 Software Design</a:t>
            </a: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17" name="TextBox 16">
            <a:extLst>
              <a:ext uri="{FF2B5EF4-FFF2-40B4-BE49-F238E27FC236}">
                <a16:creationId xmlns:a16="http://schemas.microsoft.com/office/drawing/2014/main" id="{27BB5ED5-15ED-039C-8A1B-287A77AD2177}"/>
              </a:ext>
            </a:extLst>
          </p:cNvPr>
          <p:cNvSpPr txBox="1"/>
          <p:nvPr/>
        </p:nvSpPr>
        <p:spPr>
          <a:xfrm>
            <a:off x="1343170" y="4028379"/>
            <a:ext cx="10370127" cy="1138773"/>
          </a:xfrm>
          <a:prstGeom prst="rect">
            <a:avLst/>
          </a:prstGeom>
          <a:noFill/>
        </p:spPr>
        <p:txBody>
          <a:bodyPr wrap="square" rtlCol="0">
            <a:spAutoFit/>
          </a:bodyPr>
          <a:lstStyle/>
          <a:p>
            <a:pPr algn="l"/>
            <a:r>
              <a:rPr lang="en-US" altLang="zh-CN" sz="1700" b="1" dirty="0">
                <a:solidFill>
                  <a:srgbClr val="151472"/>
                </a:solidFill>
                <a:latin typeface="方正尚酷简体" panose="03000509000000000000" pitchFamily="65" charset="-122"/>
                <a:ea typeface="方正尚酷简体" panose="03000509000000000000" pitchFamily="65" charset="-122"/>
              </a:rPr>
              <a:t>Application Program : </a:t>
            </a:r>
            <a:r>
              <a:rPr lang="en-US" altLang="zh-CN" sz="1700" dirty="0">
                <a:solidFill>
                  <a:srgbClr val="151472"/>
                </a:solidFill>
                <a:latin typeface="方正尚酷简体" panose="03000509000000000000" pitchFamily="65" charset="-122"/>
                <a:ea typeface="方正尚酷简体" panose="03000509000000000000" pitchFamily="65" charset="-122"/>
              </a:rPr>
              <a:t>Executable is created by compiling and linking several OpenGL libraries. These instructions are loaded into memory which is already in executable format. Therefore the loading time will be less.</a:t>
            </a:r>
          </a:p>
          <a:p>
            <a:pPr algn="l"/>
            <a:r>
              <a:rPr lang="en-US" altLang="zh-CN" sz="1700" b="1" dirty="0">
                <a:solidFill>
                  <a:srgbClr val="151472"/>
                </a:solidFill>
                <a:latin typeface="方正尚酷简体" panose="03000509000000000000" pitchFamily="65" charset="-122"/>
                <a:ea typeface="方正尚酷简体" panose="03000509000000000000" pitchFamily="65" charset="-122"/>
              </a:rPr>
              <a:t>Terminal Display : </a:t>
            </a:r>
            <a:r>
              <a:rPr lang="en-US" altLang="zh-CN" sz="1700" dirty="0">
                <a:solidFill>
                  <a:srgbClr val="151472"/>
                </a:solidFill>
                <a:latin typeface="方正尚酷简体" panose="03000509000000000000" pitchFamily="65" charset="-122"/>
                <a:ea typeface="方正尚酷简体" panose="03000509000000000000" pitchFamily="65" charset="-122"/>
              </a:rPr>
              <a:t>The window which provides the view-port for displaying the scene.</a:t>
            </a:r>
          </a:p>
        </p:txBody>
      </p:sp>
      <p:pic>
        <p:nvPicPr>
          <p:cNvPr id="6" name="Image 155">
            <a:extLst>
              <a:ext uri="{FF2B5EF4-FFF2-40B4-BE49-F238E27FC236}">
                <a16:creationId xmlns:a16="http://schemas.microsoft.com/office/drawing/2014/main" id="{D5B3D0AC-2D3B-9224-835C-868F275538D3}"/>
              </a:ext>
            </a:extLst>
          </p:cNvPr>
          <p:cNvPicPr>
            <a:picLocks/>
          </p:cNvPicPr>
          <p:nvPr/>
        </p:nvPicPr>
        <p:blipFill>
          <a:blip r:embed="rId3" cstate="print"/>
          <a:stretch>
            <a:fillRect/>
          </a:stretch>
        </p:blipFill>
        <p:spPr>
          <a:xfrm>
            <a:off x="3111786" y="1590361"/>
            <a:ext cx="4546313" cy="1594354"/>
          </a:xfrm>
          <a:prstGeom prst="rect">
            <a:avLst/>
          </a:prstGeom>
        </p:spPr>
      </p:pic>
      <p:sp>
        <p:nvSpPr>
          <p:cNvPr id="8" name="TextBox 7">
            <a:extLst>
              <a:ext uri="{FF2B5EF4-FFF2-40B4-BE49-F238E27FC236}">
                <a16:creationId xmlns:a16="http://schemas.microsoft.com/office/drawing/2014/main" id="{B0A117C6-8AEE-D891-4DCD-74D9CDA1431B}"/>
              </a:ext>
            </a:extLst>
          </p:cNvPr>
          <p:cNvSpPr txBox="1"/>
          <p:nvPr/>
        </p:nvSpPr>
        <p:spPr>
          <a:xfrm>
            <a:off x="4314825" y="3187125"/>
            <a:ext cx="6094268" cy="369332"/>
          </a:xfrm>
          <a:prstGeom prst="rect">
            <a:avLst/>
          </a:prstGeom>
          <a:noFill/>
        </p:spPr>
        <p:txBody>
          <a:bodyPr wrap="square">
            <a:spAutoFit/>
          </a:bodyPr>
          <a:lstStyle/>
          <a:p>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3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5.3</a:t>
            </a:r>
            <a:r>
              <a:rPr lang="en-US" sz="1800" i="1" spc="-3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3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Software</a:t>
            </a:r>
            <a:r>
              <a:rPr lang="en-US" sz="1800" i="1" spc="-30" dirty="0">
                <a:solidFill>
                  <a:srgbClr val="231F20"/>
                </a:solidFill>
                <a:effectLst/>
                <a:latin typeface="Times New Roman" panose="02020603050405020304" pitchFamily="18" charset="0"/>
                <a:ea typeface="Times New Roman" panose="02020603050405020304" pitchFamily="18" charset="0"/>
              </a:rPr>
              <a:t> </a:t>
            </a:r>
            <a:r>
              <a:rPr lang="en-US" sz="1800" i="1" spc="-10" dirty="0">
                <a:solidFill>
                  <a:srgbClr val="231F20"/>
                </a:solidFill>
                <a:effectLst/>
                <a:latin typeface="Times New Roman" panose="02020603050405020304" pitchFamily="18" charset="0"/>
                <a:ea typeface="Times New Roman" panose="02020603050405020304" pitchFamily="18" charset="0"/>
              </a:rPr>
              <a:t>Design</a:t>
            </a:r>
            <a:endParaRPr lang="en-IN" dirty="0"/>
          </a:p>
        </p:txBody>
      </p:sp>
    </p:spTree>
    <p:extLst>
      <p:ext uri="{BB962C8B-B14F-4D97-AF65-F5344CB8AC3E}">
        <p14:creationId xmlns:p14="http://schemas.microsoft.com/office/powerpoint/2010/main" val="540391603"/>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22" presetClass="entr" presetSubtype="8"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par>
                                <p:cTn id="28" presetID="22" presetClass="entr" presetSubtype="8"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par>
                                <p:cTn id="31" presetID="22" presetClass="entr" presetSubtype="8"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05 . Implementation</a:t>
            </a:r>
          </a:p>
        </p:txBody>
      </p:sp>
      <p:sp>
        <p:nvSpPr>
          <p:cNvPr id="6" name="文本框 4">
            <a:extLst>
              <a:ext uri="{FF2B5EF4-FFF2-40B4-BE49-F238E27FC236}">
                <a16:creationId xmlns:a16="http://schemas.microsoft.com/office/drawing/2014/main" id="{C207D48E-2815-EB32-6F97-66A1EE44E4E5}"/>
              </a:ext>
            </a:extLst>
          </p:cNvPr>
          <p:cNvSpPr txBox="1"/>
          <p:nvPr/>
        </p:nvSpPr>
        <p:spPr>
          <a:xfrm>
            <a:off x="583011" y="1195034"/>
            <a:ext cx="11189109" cy="1077218"/>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endParaRPr lang="en-US" altLang="zh-CN" sz="1600" dirty="0">
              <a:solidFill>
                <a:srgbClr val="151472"/>
              </a:solidFill>
              <a:latin typeface="方正尚酷简体" panose="03000509000000000000" pitchFamily="65" charset="-122"/>
              <a:ea typeface="方正尚酷简体" panose="03000509000000000000" pitchFamily="65" charset="-122"/>
            </a:endParaRPr>
          </a:p>
          <a:p>
            <a:pPr algn="l"/>
            <a:r>
              <a:rPr lang="en-US" altLang="zh-CN" sz="1600" dirty="0">
                <a:solidFill>
                  <a:srgbClr val="151472"/>
                </a:solidFill>
                <a:latin typeface="方正尚酷简体" panose="03000509000000000000" pitchFamily="65" charset="-122"/>
                <a:ea typeface="方正尚酷简体" panose="03000509000000000000" pitchFamily="65" charset="-122"/>
              </a:rPr>
              <a:t>Implementation is the core step in software development life cycle. Implementation gives the detailed view of the project and describes the pseudo code and various important functions in the project. It will also give insight about various inbuilt modules and functions in OpenGL.</a:t>
            </a: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8" name="文本框 4">
            <a:extLst>
              <a:ext uri="{FF2B5EF4-FFF2-40B4-BE49-F238E27FC236}">
                <a16:creationId xmlns:a16="http://schemas.microsoft.com/office/drawing/2014/main" id="{EB7CA148-B6B5-6738-A75B-E97173C6063F}"/>
              </a:ext>
            </a:extLst>
          </p:cNvPr>
          <p:cNvSpPr txBox="1"/>
          <p:nvPr/>
        </p:nvSpPr>
        <p:spPr>
          <a:xfrm>
            <a:off x="673705" y="2446702"/>
            <a:ext cx="11189109" cy="1077218"/>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b="1" dirty="0">
                <a:solidFill>
                  <a:srgbClr val="151472"/>
                </a:solidFill>
                <a:latin typeface="方正尚酷简体" panose="03000509000000000000" pitchFamily="65" charset="-122"/>
                <a:ea typeface="方正尚酷简体" panose="03000509000000000000" pitchFamily="65" charset="-122"/>
              </a:rPr>
              <a:t>5.1 Code Snippet : Bitmap Loader</a:t>
            </a:r>
            <a:r>
              <a:rPr lang="en-US" altLang="zh-CN" sz="1600" dirty="0">
                <a:solidFill>
                  <a:srgbClr val="151472"/>
                </a:solidFill>
                <a:latin typeface="方正尚酷简体" panose="03000509000000000000" pitchFamily="65" charset="-122"/>
                <a:ea typeface="方正尚酷简体" panose="03000509000000000000" pitchFamily="65" charset="-122"/>
              </a:rPr>
              <a:t>  The text module has been displayed in 3D environment, by the code snippet below. Here each character is encoded to display in view-coordinates.</a:t>
            </a:r>
          </a:p>
          <a:p>
            <a:pPr algn="l"/>
            <a:endParaRPr lang="en-US" altLang="zh-CN" sz="1600" dirty="0">
              <a:solidFill>
                <a:srgbClr val="151472"/>
              </a:solidFill>
              <a:latin typeface="方正尚酷简体" panose="03000509000000000000" pitchFamily="65" charset="-122"/>
              <a:ea typeface="方正尚酷简体" panose="03000509000000000000" pitchFamily="65" charset="-122"/>
            </a:endParaRPr>
          </a:p>
          <a:p>
            <a:pPr algn="l"/>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pic>
        <p:nvPicPr>
          <p:cNvPr id="22" name="Image 166">
            <a:extLst>
              <a:ext uri="{FF2B5EF4-FFF2-40B4-BE49-F238E27FC236}">
                <a16:creationId xmlns:a16="http://schemas.microsoft.com/office/drawing/2014/main" id="{B6D040D5-CEBD-B876-4CB7-9D9CB54ABE1D}"/>
              </a:ext>
            </a:extLst>
          </p:cNvPr>
          <p:cNvPicPr/>
          <p:nvPr/>
        </p:nvPicPr>
        <p:blipFill>
          <a:blip r:embed="rId3" cstate="print"/>
          <a:stretch>
            <a:fillRect/>
          </a:stretch>
        </p:blipFill>
        <p:spPr>
          <a:xfrm>
            <a:off x="2036618" y="3074926"/>
            <a:ext cx="7408718" cy="3647992"/>
          </a:xfrm>
          <a:prstGeom prst="rect">
            <a:avLst/>
          </a:prstGeom>
        </p:spPr>
      </p:pic>
    </p:spTree>
    <p:extLst>
      <p:ext uri="{BB962C8B-B14F-4D97-AF65-F5344CB8AC3E}">
        <p14:creationId xmlns:p14="http://schemas.microsoft.com/office/powerpoint/2010/main" val="313439772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2550"/>
                            </p:stCondLst>
                            <p:childTnLst>
                              <p:par>
                                <p:cTn id="26" presetID="53" presetClass="entr" presetSubtype="16"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par>
                                <p:cTn id="31" presetID="22" presetClass="entr" presetSubtype="8"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par>
                                <p:cTn id="34" presetID="22" presetClass="entr" presetSubtype="8"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par>
                                <p:cTn id="37" presetID="22" presetClass="entr" presetSubtype="8"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wipe(left)">
                                      <p:cBhvr>
                                        <p:cTn id="39" dur="500"/>
                                        <p:tgtEl>
                                          <p:spTgt spid="32"/>
                                        </p:tgtEl>
                                      </p:cBhvr>
                                    </p:animEffect>
                                  </p:childTnLst>
                                </p:cTn>
                              </p:par>
                            </p:childTnLst>
                          </p:cTn>
                        </p:par>
                        <p:par>
                          <p:cTn id="40" fill="hold">
                            <p:stCondLst>
                              <p:cond delay="14900"/>
                            </p:stCondLst>
                            <p:childTnLst>
                              <p:par>
                                <p:cTn id="41" presetID="53" presetClass="entr" presetSubtype="16" fill="hold" grpId="0" nodeType="afterEffect">
                                  <p:stCondLst>
                                    <p:cond delay="0"/>
                                  </p:stCondLst>
                                  <p:iterate type="lt">
                                    <p:tmPct val="10000"/>
                                  </p:iterate>
                                  <p:childTnLst>
                                    <p:set>
                                      <p:cBhvr>
                                        <p:cTn id="42" dur="1" fill="hold">
                                          <p:stCondLst>
                                            <p:cond delay="0"/>
                                          </p:stCondLst>
                                        </p:cTn>
                                        <p:tgtEl>
                                          <p:spTgt spid="8"/>
                                        </p:tgtEl>
                                        <p:attrNameLst>
                                          <p:attrName>style.visibility</p:attrName>
                                        </p:attrNameLst>
                                      </p:cBhvr>
                                      <p:to>
                                        <p:strVal val="visible"/>
                                      </p:to>
                                    </p:set>
                                    <p:anim calcmode="lin" valueType="num">
                                      <p:cBhvr>
                                        <p:cTn id="43" dur="500" fill="hold"/>
                                        <p:tgtEl>
                                          <p:spTgt spid="8"/>
                                        </p:tgtEl>
                                        <p:attrNameLst>
                                          <p:attrName>ppt_w</p:attrName>
                                        </p:attrNameLst>
                                      </p:cBhvr>
                                      <p:tavLst>
                                        <p:tav tm="0">
                                          <p:val>
                                            <p:fltVal val="0"/>
                                          </p:val>
                                        </p:tav>
                                        <p:tav tm="100000">
                                          <p:val>
                                            <p:strVal val="#ppt_w"/>
                                          </p:val>
                                        </p:tav>
                                      </p:tavLst>
                                    </p:anim>
                                    <p:anim calcmode="lin" valueType="num">
                                      <p:cBhvr>
                                        <p:cTn id="44" dur="500" fill="hold"/>
                                        <p:tgtEl>
                                          <p:spTgt spid="8"/>
                                        </p:tgtEl>
                                        <p:attrNameLst>
                                          <p:attrName>ppt_h</p:attrName>
                                        </p:attrNameLst>
                                      </p:cBhvr>
                                      <p:tavLst>
                                        <p:tav tm="0">
                                          <p:val>
                                            <p:fltVal val="0"/>
                                          </p:val>
                                        </p:tav>
                                        <p:tav tm="100000">
                                          <p:val>
                                            <p:strVal val="#ppt_h"/>
                                          </p:val>
                                        </p:tav>
                                      </p:tavLst>
                                    </p:anim>
                                    <p:animEffect transition="in" filter="fade">
                                      <p:cBhvr>
                                        <p:cTn id="4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Continued</a:t>
            </a: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8" name="文本框 4">
            <a:extLst>
              <a:ext uri="{FF2B5EF4-FFF2-40B4-BE49-F238E27FC236}">
                <a16:creationId xmlns:a16="http://schemas.microsoft.com/office/drawing/2014/main" id="{EB7CA148-B6B5-6738-A75B-E97173C6063F}"/>
              </a:ext>
            </a:extLst>
          </p:cNvPr>
          <p:cNvSpPr txBox="1"/>
          <p:nvPr/>
        </p:nvSpPr>
        <p:spPr>
          <a:xfrm>
            <a:off x="580187" y="1450185"/>
            <a:ext cx="11189109" cy="830997"/>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b="1" dirty="0">
                <a:solidFill>
                  <a:srgbClr val="151472"/>
                </a:solidFill>
                <a:latin typeface="方正尚酷简体" panose="03000509000000000000" pitchFamily="65" charset="-122"/>
                <a:ea typeface="方正尚酷简体" panose="03000509000000000000" pitchFamily="65" charset="-122"/>
              </a:rPr>
              <a:t>5.2 Code Snippet : Texture Map Loader</a:t>
            </a:r>
          </a:p>
          <a:p>
            <a:pPr algn="l"/>
            <a:r>
              <a:rPr lang="en-US" altLang="zh-CN" sz="1600" dirty="0">
                <a:solidFill>
                  <a:srgbClr val="151472"/>
                </a:solidFill>
                <a:latin typeface="方正尚酷简体" panose="03000509000000000000" pitchFamily="65" charset="-122"/>
                <a:ea typeface="方正尚酷简体" panose="03000509000000000000" pitchFamily="65" charset="-122"/>
              </a:rPr>
              <a:t>In order to map the bitmap images to onto the 3D objects they must be read in specific way from file. Then using this array we are able to generate textures.</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pic>
        <p:nvPicPr>
          <p:cNvPr id="24" name="Image 169">
            <a:extLst>
              <a:ext uri="{FF2B5EF4-FFF2-40B4-BE49-F238E27FC236}">
                <a16:creationId xmlns:a16="http://schemas.microsoft.com/office/drawing/2014/main" id="{2901D7B8-A9F5-BB78-6DC0-3BE294B4C6BC}"/>
              </a:ext>
            </a:extLst>
          </p:cNvPr>
          <p:cNvPicPr/>
          <p:nvPr/>
        </p:nvPicPr>
        <p:blipFill>
          <a:blip r:embed="rId3" cstate="print"/>
          <a:stretch>
            <a:fillRect/>
          </a:stretch>
        </p:blipFill>
        <p:spPr>
          <a:xfrm>
            <a:off x="2015837" y="2281182"/>
            <a:ext cx="8229600" cy="4452128"/>
          </a:xfrm>
          <a:prstGeom prst="rect">
            <a:avLst/>
          </a:prstGeom>
        </p:spPr>
      </p:pic>
    </p:spTree>
    <p:extLst>
      <p:ext uri="{BB962C8B-B14F-4D97-AF65-F5344CB8AC3E}">
        <p14:creationId xmlns:p14="http://schemas.microsoft.com/office/powerpoint/2010/main" val="4119078263"/>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22" presetClass="entr" presetSubtype="8"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par>
                                <p:cTn id="28" presetID="22" presetClass="entr" presetSubtype="8"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par>
                                <p:cTn id="31" presetID="22" presetClass="entr" presetSubtype="8"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par>
                          <p:cTn id="34" fill="hold">
                            <p:stCondLst>
                              <p:cond delay="2150"/>
                            </p:stCondLst>
                            <p:childTnLst>
                              <p:par>
                                <p:cTn id="35" presetID="53" presetClass="entr" presetSubtype="16" fill="hold" grpId="0" nodeType="afterEffect">
                                  <p:stCondLst>
                                    <p:cond delay="0"/>
                                  </p:stCondLst>
                                  <p:iterate type="lt">
                                    <p:tmPct val="10000"/>
                                  </p:iterate>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Continued</a:t>
            </a: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8" name="文本框 4">
            <a:extLst>
              <a:ext uri="{FF2B5EF4-FFF2-40B4-BE49-F238E27FC236}">
                <a16:creationId xmlns:a16="http://schemas.microsoft.com/office/drawing/2014/main" id="{EB7CA148-B6B5-6738-A75B-E97173C6063F}"/>
              </a:ext>
            </a:extLst>
          </p:cNvPr>
          <p:cNvSpPr txBox="1"/>
          <p:nvPr/>
        </p:nvSpPr>
        <p:spPr>
          <a:xfrm>
            <a:off x="580187" y="1450185"/>
            <a:ext cx="11189109" cy="830997"/>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b="1" dirty="0">
                <a:solidFill>
                  <a:srgbClr val="151472"/>
                </a:solidFill>
                <a:latin typeface="方正尚酷简体" panose="03000509000000000000" pitchFamily="65" charset="-122"/>
                <a:ea typeface="方正尚酷简体" panose="03000509000000000000" pitchFamily="65" charset="-122"/>
              </a:rPr>
              <a:t>5.3 Code Snippet : </a:t>
            </a:r>
            <a:r>
              <a:rPr lang="en-US" altLang="zh-CN" sz="1600" b="1" dirty="0" err="1">
                <a:solidFill>
                  <a:srgbClr val="151472"/>
                </a:solidFill>
                <a:latin typeface="方正尚酷简体" panose="03000509000000000000" pitchFamily="65" charset="-122"/>
                <a:ea typeface="方正尚酷简体" panose="03000509000000000000" pitchFamily="65" charset="-122"/>
              </a:rPr>
              <a:t>drawCPU</a:t>
            </a:r>
            <a:r>
              <a:rPr lang="en-US" altLang="zh-CN" sz="1600" b="1" dirty="0">
                <a:solidFill>
                  <a:srgbClr val="151472"/>
                </a:solidFill>
                <a:latin typeface="方正尚酷简体" panose="03000509000000000000" pitchFamily="65" charset="-122"/>
                <a:ea typeface="方正尚酷简体" panose="03000509000000000000" pitchFamily="65" charset="-122"/>
              </a:rPr>
              <a:t> </a:t>
            </a:r>
            <a:r>
              <a:rPr lang="en-US" altLang="zh-CN" sz="1600" dirty="0">
                <a:solidFill>
                  <a:srgbClr val="151472"/>
                </a:solidFill>
                <a:latin typeface="方正尚酷简体" panose="03000509000000000000" pitchFamily="65" charset="-122"/>
                <a:ea typeface="方正尚酷简体" panose="03000509000000000000" pitchFamily="65" charset="-122"/>
              </a:rPr>
              <a:t>To assemble all the complex components defined in each of their class, the </a:t>
            </a:r>
            <a:r>
              <a:rPr lang="en-US" altLang="zh-CN" sz="1600" dirty="0" err="1">
                <a:solidFill>
                  <a:srgbClr val="151472"/>
                </a:solidFill>
                <a:latin typeface="方正尚酷简体" panose="03000509000000000000" pitchFamily="65" charset="-122"/>
                <a:ea typeface="方正尚酷简体" panose="03000509000000000000" pitchFamily="65" charset="-122"/>
              </a:rPr>
              <a:t>drawCPU</a:t>
            </a:r>
            <a:r>
              <a:rPr lang="en-US" altLang="zh-CN" sz="1600" dirty="0">
                <a:solidFill>
                  <a:srgbClr val="151472"/>
                </a:solidFill>
                <a:latin typeface="方正尚酷简体" panose="03000509000000000000" pitchFamily="65" charset="-122"/>
                <a:ea typeface="方正尚酷简体" panose="03000509000000000000" pitchFamily="65" charset="-122"/>
              </a:rPr>
              <a:t> method is used. Here all the objects are instantiated and the render( ) method of each object is called.</a:t>
            </a:r>
          </a:p>
          <a:p>
            <a:pPr algn="l"/>
            <a:r>
              <a:rPr lang="en-US" altLang="zh-CN" sz="1600" dirty="0">
                <a:solidFill>
                  <a:srgbClr val="151472"/>
                </a:solidFill>
                <a:latin typeface="方正尚酷简体" panose="03000509000000000000" pitchFamily="65" charset="-122"/>
                <a:ea typeface="方正尚酷简体" panose="03000509000000000000" pitchFamily="65" charset="-122"/>
              </a:rPr>
              <a:t>.</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pic>
        <p:nvPicPr>
          <p:cNvPr id="20" name="Image 179">
            <a:extLst>
              <a:ext uri="{FF2B5EF4-FFF2-40B4-BE49-F238E27FC236}">
                <a16:creationId xmlns:a16="http://schemas.microsoft.com/office/drawing/2014/main" id="{E486493B-B075-06E2-8E14-B8C227810670}"/>
              </a:ext>
            </a:extLst>
          </p:cNvPr>
          <p:cNvPicPr/>
          <p:nvPr/>
        </p:nvPicPr>
        <p:blipFill>
          <a:blip r:embed="rId3" cstate="print"/>
          <a:stretch>
            <a:fillRect/>
          </a:stretch>
        </p:blipFill>
        <p:spPr>
          <a:xfrm>
            <a:off x="2036618" y="2126615"/>
            <a:ext cx="7255348" cy="4533958"/>
          </a:xfrm>
          <a:prstGeom prst="rect">
            <a:avLst/>
          </a:prstGeom>
        </p:spPr>
      </p:pic>
    </p:spTree>
    <p:extLst>
      <p:ext uri="{BB962C8B-B14F-4D97-AF65-F5344CB8AC3E}">
        <p14:creationId xmlns:p14="http://schemas.microsoft.com/office/powerpoint/2010/main" val="2932009102"/>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22" presetClass="entr" presetSubtype="8"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par>
                                <p:cTn id="28" presetID="22" presetClass="entr" presetSubtype="8"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par>
                                <p:cTn id="31" presetID="22" presetClass="entr" presetSubtype="8"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par>
                          <p:cTn id="34" fill="hold">
                            <p:stCondLst>
                              <p:cond delay="2150"/>
                            </p:stCondLst>
                            <p:childTnLst>
                              <p:par>
                                <p:cTn id="35" presetID="53" presetClass="entr" presetSubtype="16" fill="hold" grpId="0" nodeType="afterEffect">
                                  <p:stCondLst>
                                    <p:cond delay="0"/>
                                  </p:stCondLst>
                                  <p:iterate type="lt">
                                    <p:tmPct val="10000"/>
                                  </p:iterate>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Continued</a:t>
            </a: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8" name="文本框 4">
            <a:extLst>
              <a:ext uri="{FF2B5EF4-FFF2-40B4-BE49-F238E27FC236}">
                <a16:creationId xmlns:a16="http://schemas.microsoft.com/office/drawing/2014/main" id="{EB7CA148-B6B5-6738-A75B-E97173C6063F}"/>
              </a:ext>
            </a:extLst>
          </p:cNvPr>
          <p:cNvSpPr txBox="1"/>
          <p:nvPr/>
        </p:nvSpPr>
        <p:spPr>
          <a:xfrm>
            <a:off x="580187" y="1450185"/>
            <a:ext cx="11189109" cy="1077218"/>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b="1" dirty="0">
                <a:solidFill>
                  <a:srgbClr val="151472"/>
                </a:solidFill>
                <a:latin typeface="方正尚酷简体" panose="03000509000000000000" pitchFamily="65" charset="-122"/>
                <a:ea typeface="方正尚酷简体" panose="03000509000000000000" pitchFamily="65" charset="-122"/>
              </a:rPr>
              <a:t>5.4 Code Snippet : </a:t>
            </a:r>
            <a:r>
              <a:rPr lang="en-US" altLang="zh-CN" sz="1600" dirty="0">
                <a:solidFill>
                  <a:srgbClr val="151472"/>
                </a:solidFill>
                <a:latin typeface="方正尚酷简体" panose="03000509000000000000" pitchFamily="65" charset="-122"/>
                <a:ea typeface="方正尚酷简体" panose="03000509000000000000" pitchFamily="65" charset="-122"/>
              </a:rPr>
              <a:t>Motherboard Surface Creation + Apply Texture Map</a:t>
            </a:r>
          </a:p>
          <a:p>
            <a:pPr algn="l"/>
            <a:r>
              <a:rPr lang="en-US" altLang="zh-CN" sz="1600" dirty="0">
                <a:solidFill>
                  <a:srgbClr val="151472"/>
                </a:solidFill>
                <a:latin typeface="方正尚酷简体" panose="03000509000000000000" pitchFamily="65" charset="-122"/>
                <a:ea typeface="方正尚酷简体" panose="03000509000000000000" pitchFamily="65" charset="-122"/>
              </a:rPr>
              <a:t>In the code snippet given below, activation of texture mapping &amp; creation of surface and mapping to it’s surface with the required indexed texture is shown. At the end texture mapping is disabled.</a:t>
            </a:r>
          </a:p>
          <a:p>
            <a:pPr algn="l"/>
            <a:r>
              <a:rPr lang="en-US" altLang="zh-CN" sz="1600" dirty="0">
                <a:solidFill>
                  <a:srgbClr val="151472"/>
                </a:solidFill>
                <a:latin typeface="方正尚酷简体" panose="03000509000000000000" pitchFamily="65" charset="-122"/>
                <a:ea typeface="方正尚酷简体" panose="03000509000000000000" pitchFamily="65" charset="-122"/>
              </a:rPr>
              <a:t>.</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pic>
        <p:nvPicPr>
          <p:cNvPr id="25" name="Image 182">
            <a:extLst>
              <a:ext uri="{FF2B5EF4-FFF2-40B4-BE49-F238E27FC236}">
                <a16:creationId xmlns:a16="http://schemas.microsoft.com/office/drawing/2014/main" id="{DD893F2E-7F54-B0FB-0E2C-0BA737CA0FD6}"/>
              </a:ext>
            </a:extLst>
          </p:cNvPr>
          <p:cNvPicPr/>
          <p:nvPr/>
        </p:nvPicPr>
        <p:blipFill>
          <a:blip r:embed="rId3" cstate="print"/>
          <a:stretch>
            <a:fillRect/>
          </a:stretch>
        </p:blipFill>
        <p:spPr>
          <a:xfrm>
            <a:off x="2091461" y="2369599"/>
            <a:ext cx="7717557" cy="4301365"/>
          </a:xfrm>
          <a:prstGeom prst="rect">
            <a:avLst/>
          </a:prstGeom>
        </p:spPr>
      </p:pic>
    </p:spTree>
    <p:extLst>
      <p:ext uri="{BB962C8B-B14F-4D97-AF65-F5344CB8AC3E}">
        <p14:creationId xmlns:p14="http://schemas.microsoft.com/office/powerpoint/2010/main" val="143015269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22" presetClass="entr" presetSubtype="8"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par>
                                <p:cTn id="28" presetID="22" presetClass="entr" presetSubtype="8"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par>
                                <p:cTn id="31" presetID="22" presetClass="entr" presetSubtype="8"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par>
                          <p:cTn id="34" fill="hold">
                            <p:stCondLst>
                              <p:cond delay="2150"/>
                            </p:stCondLst>
                            <p:childTnLst>
                              <p:par>
                                <p:cTn id="35" presetID="53" presetClass="entr" presetSubtype="16" fill="hold" grpId="0" nodeType="afterEffect">
                                  <p:stCondLst>
                                    <p:cond delay="0"/>
                                  </p:stCondLst>
                                  <p:iterate type="lt">
                                    <p:tmPct val="10000"/>
                                  </p:iterate>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187180" y="1354582"/>
            <a:ext cx="923330" cy="3397020"/>
          </a:xfrm>
          <a:prstGeom prst="rect">
            <a:avLst/>
          </a:prstGeom>
          <a:noFill/>
        </p:spPr>
        <p:txBody>
          <a:bodyPr vert="eaVert" wrap="none" rtlCol="0">
            <a:spAutoFit/>
          </a:bodyPr>
          <a:lstStyle/>
          <a:p>
            <a:r>
              <a:rPr lang="en-US" altLang="zh-CN" sz="4800" dirty="0">
                <a:solidFill>
                  <a:srgbClr val="151472"/>
                </a:solidFill>
                <a:latin typeface="迷你简菱心" panose="02010609000101010101" pitchFamily="49" charset="-122"/>
                <a:ea typeface="迷你简菱心" panose="02010609000101010101" pitchFamily="49" charset="-122"/>
              </a:rPr>
              <a:t>CONTENTS</a:t>
            </a:r>
          </a:p>
        </p:txBody>
      </p:sp>
      <p:cxnSp>
        <p:nvCxnSpPr>
          <p:cNvPr id="8" name="直接连接符 7"/>
          <p:cNvCxnSpPr/>
          <p:nvPr/>
        </p:nvCxnSpPr>
        <p:spPr>
          <a:xfrm>
            <a:off x="2110510" y="1149098"/>
            <a:ext cx="0" cy="3953231"/>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7451218" y="1063496"/>
            <a:ext cx="3389454" cy="584775"/>
          </a:xfrm>
          <a:prstGeom prst="rect">
            <a:avLst/>
          </a:prstGeom>
          <a:noFill/>
        </p:spPr>
        <p:txBody>
          <a:bodyPr wrap="none" rtlCol="0">
            <a:spAutoFit/>
          </a:bodyPr>
          <a:lstStyle/>
          <a:p>
            <a:r>
              <a:rPr lang="en-US" altLang="zh-CN" sz="3200" dirty="0">
                <a:solidFill>
                  <a:srgbClr val="151472"/>
                </a:solidFill>
                <a:latin typeface="方正尚酷简体" panose="03000509000000000000" pitchFamily="65" charset="-122"/>
                <a:ea typeface="方正尚酷简体" panose="03000509000000000000" pitchFamily="65" charset="-122"/>
              </a:rPr>
              <a:t>INTRODUCTION</a:t>
            </a:r>
            <a:endParaRPr lang="zh-CN" altLang="en-US" sz="32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组合 9"/>
          <p:cNvGrpSpPr/>
          <p:nvPr/>
        </p:nvGrpSpPr>
        <p:grpSpPr>
          <a:xfrm>
            <a:off x="5531509" y="1031359"/>
            <a:ext cx="5950909" cy="639760"/>
            <a:chOff x="4611330" y="1493841"/>
            <a:chExt cx="5515896" cy="639760"/>
          </a:xfrm>
        </p:grpSpPr>
        <p:sp>
          <p:nvSpPr>
            <p:cNvPr id="11" name="矩形 10"/>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01</a:t>
              </a:r>
              <a:endParaRPr lang="zh-CN" altLang="en-US" sz="3600" spc="300" dirty="0">
                <a:latin typeface="Agency FB" panose="020B0503020202020204" pitchFamily="34" charset="0"/>
              </a:endParaRPr>
            </a:p>
          </p:txBody>
        </p:sp>
      </p:grpSp>
      <p:sp>
        <p:nvSpPr>
          <p:cNvPr id="13" name="文本框 12"/>
          <p:cNvSpPr txBox="1"/>
          <p:nvPr/>
        </p:nvSpPr>
        <p:spPr>
          <a:xfrm>
            <a:off x="7451218" y="1994378"/>
            <a:ext cx="2844625" cy="584775"/>
          </a:xfrm>
          <a:prstGeom prst="rect">
            <a:avLst/>
          </a:prstGeom>
          <a:noFill/>
        </p:spPr>
        <p:txBody>
          <a:bodyPr wrap="none" rtlCol="0">
            <a:spAutoFit/>
          </a:bodyPr>
          <a:lstStyle/>
          <a:p>
            <a:r>
              <a:rPr lang="en-US" altLang="zh-CN" sz="3200" dirty="0">
                <a:solidFill>
                  <a:srgbClr val="151472"/>
                </a:solidFill>
                <a:latin typeface="方正尚酷简体" panose="03000509000000000000" pitchFamily="65" charset="-122"/>
                <a:ea typeface="方正尚酷简体" panose="03000509000000000000" pitchFamily="65" charset="-122"/>
              </a:rPr>
              <a:t>FLOW CHART</a:t>
            </a:r>
            <a:endParaRPr lang="zh-CN" altLang="en-US" sz="3200" dirty="0">
              <a:solidFill>
                <a:srgbClr val="151472"/>
              </a:solidFill>
              <a:latin typeface="方正尚酷简体" panose="03000509000000000000" pitchFamily="65" charset="-122"/>
              <a:ea typeface="方正尚酷简体" panose="03000509000000000000" pitchFamily="65" charset="-122"/>
            </a:endParaRPr>
          </a:p>
        </p:txBody>
      </p:sp>
      <p:grpSp>
        <p:nvGrpSpPr>
          <p:cNvPr id="14" name="组合 13"/>
          <p:cNvGrpSpPr/>
          <p:nvPr/>
        </p:nvGrpSpPr>
        <p:grpSpPr>
          <a:xfrm>
            <a:off x="5531509" y="1962241"/>
            <a:ext cx="5950915" cy="639760"/>
            <a:chOff x="4611330" y="1493841"/>
            <a:chExt cx="5515896" cy="639760"/>
          </a:xfrm>
        </p:grpSpPr>
        <p:sp>
          <p:nvSpPr>
            <p:cNvPr id="15" name="矩形 14"/>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02</a:t>
              </a:r>
              <a:endParaRPr lang="zh-CN" altLang="en-US" sz="3600" spc="300" dirty="0">
                <a:latin typeface="Agency FB" panose="020B0503020202020204" pitchFamily="34" charset="0"/>
              </a:endParaRPr>
            </a:p>
          </p:txBody>
        </p:sp>
      </p:grpSp>
      <p:sp>
        <p:nvSpPr>
          <p:cNvPr id="17" name="文本框 16"/>
          <p:cNvSpPr txBox="1"/>
          <p:nvPr/>
        </p:nvSpPr>
        <p:spPr>
          <a:xfrm>
            <a:off x="7451218" y="2936835"/>
            <a:ext cx="4560674" cy="584775"/>
          </a:xfrm>
          <a:prstGeom prst="rect">
            <a:avLst/>
          </a:prstGeom>
          <a:noFill/>
        </p:spPr>
        <p:txBody>
          <a:bodyPr wrap="square" rtlCol="0">
            <a:spAutoFit/>
          </a:bodyPr>
          <a:lstStyle/>
          <a:p>
            <a:pPr lvl="0"/>
            <a:r>
              <a:rPr lang="en-US" sz="3200" dirty="0">
                <a:solidFill>
                  <a:srgbClr val="151472"/>
                </a:solidFill>
                <a:latin typeface="方正尚酷简体" panose="03000509000000000000"/>
                <a:ea typeface="方正尚酷简体" panose="03000509000000000000"/>
              </a:rPr>
              <a:t>PROPOSED SYSTEM</a:t>
            </a:r>
            <a:endParaRPr lang="en-IN" sz="3200" dirty="0">
              <a:solidFill>
                <a:prstClr val="black"/>
              </a:solidFill>
            </a:endParaRPr>
          </a:p>
        </p:txBody>
      </p:sp>
      <p:grpSp>
        <p:nvGrpSpPr>
          <p:cNvPr id="18" name="组合 17"/>
          <p:cNvGrpSpPr/>
          <p:nvPr/>
        </p:nvGrpSpPr>
        <p:grpSpPr>
          <a:xfrm>
            <a:off x="5531509" y="2893123"/>
            <a:ext cx="5950921" cy="639760"/>
            <a:chOff x="4611330" y="1493841"/>
            <a:chExt cx="5515896" cy="639760"/>
          </a:xfrm>
        </p:grpSpPr>
        <p:sp>
          <p:nvSpPr>
            <p:cNvPr id="19" name="矩形 18"/>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03</a:t>
              </a:r>
              <a:endParaRPr lang="zh-CN" altLang="en-US" sz="3600" spc="300" dirty="0">
                <a:latin typeface="Agency FB" panose="020B0503020202020204" pitchFamily="34" charset="0"/>
              </a:endParaRPr>
            </a:p>
          </p:txBody>
        </p:sp>
      </p:grpSp>
      <p:sp>
        <p:nvSpPr>
          <p:cNvPr id="21" name="文本框 20"/>
          <p:cNvSpPr txBox="1"/>
          <p:nvPr/>
        </p:nvSpPr>
        <p:spPr>
          <a:xfrm>
            <a:off x="7451218" y="3856142"/>
            <a:ext cx="4031221" cy="584775"/>
          </a:xfrm>
          <a:prstGeom prst="rect">
            <a:avLst/>
          </a:prstGeom>
          <a:noFill/>
        </p:spPr>
        <p:txBody>
          <a:bodyPr wrap="square" rtlCol="0">
            <a:spAutoFit/>
          </a:bodyPr>
          <a:lstStyle/>
          <a:p>
            <a:pPr lvl="0"/>
            <a:r>
              <a:rPr lang="en-US" altLang="zh-CN" sz="3200" dirty="0">
                <a:solidFill>
                  <a:srgbClr val="151472"/>
                </a:solidFill>
                <a:latin typeface="方正尚酷简体" panose="03000509000000000000" pitchFamily="65" charset="-122"/>
                <a:ea typeface="方正尚酷简体" panose="03000509000000000000" pitchFamily="65" charset="-122"/>
              </a:rPr>
              <a:t>SYSTEM DESIGN</a:t>
            </a:r>
            <a:endParaRPr lang="zh-CN" altLang="en-US" sz="3200" dirty="0">
              <a:solidFill>
                <a:srgbClr val="151472"/>
              </a:solidFill>
              <a:latin typeface="方正尚酷简体" panose="03000509000000000000" pitchFamily="65" charset="-122"/>
              <a:ea typeface="方正尚酷简体" panose="03000509000000000000" pitchFamily="65" charset="-122"/>
            </a:endParaRPr>
          </a:p>
        </p:txBody>
      </p:sp>
      <p:grpSp>
        <p:nvGrpSpPr>
          <p:cNvPr id="22" name="组合 21"/>
          <p:cNvGrpSpPr/>
          <p:nvPr/>
        </p:nvGrpSpPr>
        <p:grpSpPr>
          <a:xfrm>
            <a:off x="5531509" y="3824005"/>
            <a:ext cx="5950907" cy="639760"/>
            <a:chOff x="4611330" y="1493841"/>
            <a:chExt cx="5515896" cy="639760"/>
          </a:xfrm>
        </p:grpSpPr>
        <p:sp>
          <p:nvSpPr>
            <p:cNvPr id="23" name="矩形 22"/>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04</a:t>
              </a:r>
              <a:endParaRPr lang="zh-CN" altLang="en-US" sz="3600" spc="300" dirty="0">
                <a:latin typeface="Agency FB" panose="020B0503020202020204" pitchFamily="34" charset="0"/>
              </a:endParaRPr>
            </a:p>
          </p:txBody>
        </p:sp>
      </p:grpSp>
      <p:grpSp>
        <p:nvGrpSpPr>
          <p:cNvPr id="25" name="组合 24"/>
          <p:cNvGrpSpPr/>
          <p:nvPr/>
        </p:nvGrpSpPr>
        <p:grpSpPr>
          <a:xfrm>
            <a:off x="5531509" y="4751602"/>
            <a:ext cx="5950897" cy="639760"/>
            <a:chOff x="4611330" y="1493841"/>
            <a:chExt cx="5515896" cy="639760"/>
          </a:xfrm>
        </p:grpSpPr>
        <p:sp>
          <p:nvSpPr>
            <p:cNvPr id="26" name="矩形 25"/>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05</a:t>
              </a:r>
              <a:endParaRPr lang="zh-CN" altLang="en-US" sz="3600" spc="300" dirty="0">
                <a:latin typeface="Agency FB" panose="020B0503020202020204" pitchFamily="34" charset="0"/>
              </a:endParaRPr>
            </a:p>
          </p:txBody>
        </p:sp>
      </p:grpSp>
      <p:sp>
        <p:nvSpPr>
          <p:cNvPr id="28" name="文本框 27"/>
          <p:cNvSpPr txBox="1"/>
          <p:nvPr/>
        </p:nvSpPr>
        <p:spPr>
          <a:xfrm>
            <a:off x="7451217" y="4768484"/>
            <a:ext cx="3836884" cy="584775"/>
          </a:xfrm>
          <a:prstGeom prst="rect">
            <a:avLst/>
          </a:prstGeom>
          <a:noFill/>
        </p:spPr>
        <p:txBody>
          <a:bodyPr wrap="none" rtlCol="0">
            <a:spAutoFit/>
          </a:bodyPr>
          <a:lstStyle/>
          <a:p>
            <a:r>
              <a:rPr lang="en-IN" altLang="zh-CN" sz="3200" dirty="0">
                <a:solidFill>
                  <a:srgbClr val="151472"/>
                </a:solidFill>
                <a:latin typeface="方正尚酷简体" panose="03000509000000000000" pitchFamily="65" charset="-122"/>
                <a:ea typeface="方正尚酷简体" panose="03000509000000000000" pitchFamily="65" charset="-122"/>
              </a:rPr>
              <a:t>IMPLEMENTATION</a:t>
            </a:r>
            <a:endParaRPr lang="zh-CN" altLang="en-US" sz="3200" dirty="0">
              <a:solidFill>
                <a:srgbClr val="151472"/>
              </a:solidFill>
              <a:latin typeface="方正尚酷简体" panose="03000509000000000000" pitchFamily="65" charset="-122"/>
              <a:ea typeface="方正尚酷简体" panose="03000509000000000000" pitchFamily="65" charset="-122"/>
            </a:endParaRPr>
          </a:p>
        </p:txBody>
      </p:sp>
    </p:spTree>
    <p:extLst>
      <p:ext uri="{BB962C8B-B14F-4D97-AF65-F5344CB8AC3E}">
        <p14:creationId xmlns:p14="http://schemas.microsoft.com/office/powerpoint/2010/main" val="1588505019"/>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iterate type="lt">
                                    <p:tmPct val="10000"/>
                                  </p:iterate>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500" fill="hold"/>
                                        <p:tgtEl>
                                          <p:spTgt spid="6">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6">
                                            <p:txEl>
                                              <p:pRg st="0" end="0"/>
                                            </p:txEl>
                                          </p:spTgt>
                                        </p:tgtEl>
                                        <p:attrNameLst>
                                          <p:attrName>ppt_h</p:attrName>
                                        </p:attrNameLst>
                                      </p:cBhvr>
                                      <p:tavLst>
                                        <p:tav tm="0">
                                          <p:val>
                                            <p:fltVal val="0"/>
                                          </p:val>
                                        </p:tav>
                                        <p:tav tm="100000">
                                          <p:val>
                                            <p:strVal val="#ppt_h"/>
                                          </p:val>
                                        </p:tav>
                                      </p:tavLst>
                                    </p:anim>
                                  </p:childTnLst>
                                </p:cTn>
                              </p:par>
                            </p:childTnLst>
                          </p:cTn>
                        </p:par>
                        <p:par>
                          <p:cTn id="9" fill="hold">
                            <p:stCondLst>
                              <p:cond delay="850"/>
                            </p:stCondLst>
                            <p:childTnLst>
                              <p:par>
                                <p:cTn id="10" presetID="22" presetClass="entr" presetSubtype="1"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1500"/>
                                        <p:tgtEl>
                                          <p:spTgt spid="8"/>
                                        </p:tgtEl>
                                      </p:cBhvr>
                                    </p:animEffect>
                                  </p:childTnLst>
                                </p:cTn>
                              </p:par>
                            </p:childTnLst>
                          </p:cTn>
                        </p:par>
                        <p:par>
                          <p:cTn id="13" fill="hold">
                            <p:stCondLst>
                              <p:cond delay="235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1000"/>
                                        <p:tgtEl>
                                          <p:spTgt spid="10"/>
                                        </p:tgtEl>
                                      </p:cBhvr>
                                    </p:animEffect>
                                  </p:childTnLst>
                                </p:cTn>
                              </p:par>
                              <p:par>
                                <p:cTn id="17" presetID="42" presetClass="path" presetSubtype="0" decel="100000" fill="hold" nodeType="withEffect">
                                  <p:stCondLst>
                                    <p:cond delay="0"/>
                                  </p:stCondLst>
                                  <p:childTnLst>
                                    <p:animMotion origin="layout" path="M 3.75E-6 -7.40741E-7 L 3.75E-6 0.23565 " pathEditMode="relative" rAng="0" ptsTypes="AA">
                                      <p:cBhvr>
                                        <p:cTn id="18" dur="1000" spd="-100000" fill="hold"/>
                                        <p:tgtEl>
                                          <p:spTgt spid="10"/>
                                        </p:tgtEl>
                                        <p:attrNameLst>
                                          <p:attrName>ppt_x</p:attrName>
                                          <p:attrName>ppt_y</p:attrName>
                                        </p:attrNameLst>
                                      </p:cBhvr>
                                      <p:rCtr x="0" y="11782"/>
                                    </p:animMotion>
                                  </p:childTnLst>
                                </p:cTn>
                              </p:par>
                            </p:childTnLst>
                          </p:cTn>
                        </p:par>
                        <p:par>
                          <p:cTn id="19" fill="hold">
                            <p:stCondLst>
                              <p:cond delay="3350"/>
                            </p:stCondLst>
                            <p:childTnLst>
                              <p:par>
                                <p:cTn id="20" presetID="23" presetClass="entr" presetSubtype="16" fill="hold" nodeType="afterEffect">
                                  <p:stCondLst>
                                    <p:cond delay="0"/>
                                  </p:stCondLst>
                                  <p:iterate type="lt">
                                    <p:tmPct val="10000"/>
                                  </p:iterate>
                                  <p:childTnLst>
                                    <p:set>
                                      <p:cBhvr>
                                        <p:cTn id="21" dur="1" fill="hold">
                                          <p:stCondLst>
                                            <p:cond delay="0"/>
                                          </p:stCondLst>
                                        </p:cTn>
                                        <p:tgtEl>
                                          <p:spTgt spid="9">
                                            <p:txEl>
                                              <p:pRg st="0" end="0"/>
                                            </p:txEl>
                                          </p:spTgt>
                                        </p:tgtEl>
                                        <p:attrNameLst>
                                          <p:attrName>style.visibility</p:attrName>
                                        </p:attrNameLst>
                                      </p:cBhvr>
                                      <p:to>
                                        <p:strVal val="visible"/>
                                      </p:to>
                                    </p:set>
                                    <p:anim calcmode="lin" valueType="num">
                                      <p:cBhvr>
                                        <p:cTn id="22"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23" dur="500" fill="hold"/>
                                        <p:tgtEl>
                                          <p:spTgt spid="9">
                                            <p:txEl>
                                              <p:pRg st="0" end="0"/>
                                            </p:txEl>
                                          </p:spTgt>
                                        </p:tgtEl>
                                        <p:attrNameLst>
                                          <p:attrName>ppt_h</p:attrName>
                                        </p:attrNameLst>
                                      </p:cBhvr>
                                      <p:tavLst>
                                        <p:tav tm="0">
                                          <p:val>
                                            <p:fltVal val="0"/>
                                          </p:val>
                                        </p:tav>
                                        <p:tav tm="100000">
                                          <p:val>
                                            <p:strVal val="#ppt_h"/>
                                          </p:val>
                                        </p:tav>
                                      </p:tavLst>
                                    </p:anim>
                                  </p:childTnLst>
                                </p:cTn>
                              </p:par>
                            </p:childTnLst>
                          </p:cTn>
                        </p:par>
                        <p:par>
                          <p:cTn id="24" fill="hold">
                            <p:stCondLst>
                              <p:cond delay="4400"/>
                            </p:stCondLst>
                            <p:childTnLst>
                              <p:par>
                                <p:cTn id="25" presetID="10" presetClass="entr" presetSubtype="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childTnLst>
                                </p:cTn>
                              </p:par>
                              <p:par>
                                <p:cTn id="28" presetID="42" presetClass="path" presetSubtype="0" decel="100000" fill="hold" nodeType="withEffect">
                                  <p:stCondLst>
                                    <p:cond delay="0"/>
                                  </p:stCondLst>
                                  <p:childTnLst>
                                    <p:animMotion origin="layout" path="M 3.75E-6 1.11111E-6 L 3.75E-6 0.23565 " pathEditMode="relative" rAng="0" ptsTypes="AA">
                                      <p:cBhvr>
                                        <p:cTn id="29" dur="1000" spd="-100000" fill="hold"/>
                                        <p:tgtEl>
                                          <p:spTgt spid="14"/>
                                        </p:tgtEl>
                                        <p:attrNameLst>
                                          <p:attrName>ppt_x</p:attrName>
                                          <p:attrName>ppt_y</p:attrName>
                                        </p:attrNameLst>
                                      </p:cBhvr>
                                      <p:rCtr x="0" y="11782"/>
                                    </p:animMotion>
                                  </p:childTnLst>
                                </p:cTn>
                              </p:par>
                            </p:childTnLst>
                          </p:cTn>
                        </p:par>
                        <p:par>
                          <p:cTn id="30" fill="hold">
                            <p:stCondLst>
                              <p:cond delay="5400"/>
                            </p:stCondLst>
                            <p:childTnLst>
                              <p:par>
                                <p:cTn id="31" presetID="23" presetClass="entr" presetSubtype="16" fill="hold" nodeType="afterEffect">
                                  <p:stCondLst>
                                    <p:cond delay="0"/>
                                  </p:stCondLst>
                                  <p:iterate type="lt">
                                    <p:tmPct val="10000"/>
                                  </p:iterate>
                                  <p:childTnLst>
                                    <p:set>
                                      <p:cBhvr>
                                        <p:cTn id="32" dur="1" fill="hold">
                                          <p:stCondLst>
                                            <p:cond delay="0"/>
                                          </p:stCondLst>
                                        </p:cTn>
                                        <p:tgtEl>
                                          <p:spTgt spid="13">
                                            <p:txEl>
                                              <p:pRg st="0" end="0"/>
                                            </p:txEl>
                                          </p:spTgt>
                                        </p:tgtEl>
                                        <p:attrNameLst>
                                          <p:attrName>style.visibility</p:attrName>
                                        </p:attrNameLst>
                                      </p:cBhvr>
                                      <p:to>
                                        <p:strVal val="visible"/>
                                      </p:to>
                                    </p:set>
                                    <p:anim calcmode="lin" valueType="num">
                                      <p:cBhvr>
                                        <p:cTn id="33"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13">
                                            <p:txEl>
                                              <p:pRg st="0" end="0"/>
                                            </p:txEl>
                                          </p:spTgt>
                                        </p:tgtEl>
                                        <p:attrNameLst>
                                          <p:attrName>ppt_h</p:attrName>
                                        </p:attrNameLst>
                                      </p:cBhvr>
                                      <p:tavLst>
                                        <p:tav tm="0">
                                          <p:val>
                                            <p:fltVal val="0"/>
                                          </p:val>
                                        </p:tav>
                                        <p:tav tm="100000">
                                          <p:val>
                                            <p:strVal val="#ppt_h"/>
                                          </p:val>
                                        </p:tav>
                                      </p:tavLst>
                                    </p:anim>
                                  </p:childTnLst>
                                </p:cTn>
                              </p:par>
                            </p:childTnLst>
                          </p:cTn>
                        </p:par>
                        <p:par>
                          <p:cTn id="35" fill="hold">
                            <p:stCondLst>
                              <p:cond delay="6300"/>
                            </p:stCondLst>
                            <p:childTnLst>
                              <p:par>
                                <p:cTn id="36" presetID="10" presetClass="entr" presetSubtype="0"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1000"/>
                                        <p:tgtEl>
                                          <p:spTgt spid="18"/>
                                        </p:tgtEl>
                                      </p:cBhvr>
                                    </p:animEffect>
                                  </p:childTnLst>
                                </p:cTn>
                              </p:par>
                              <p:par>
                                <p:cTn id="39" presetID="42" presetClass="path" presetSubtype="0" decel="100000" fill="hold" nodeType="withEffect">
                                  <p:stCondLst>
                                    <p:cond delay="0"/>
                                  </p:stCondLst>
                                  <p:childTnLst>
                                    <p:animMotion origin="layout" path="M 3.75E-6 2.96296E-6 L 3.75E-6 0.23565 " pathEditMode="relative" rAng="0" ptsTypes="AA">
                                      <p:cBhvr>
                                        <p:cTn id="40" dur="1000" spd="-100000" fill="hold"/>
                                        <p:tgtEl>
                                          <p:spTgt spid="18"/>
                                        </p:tgtEl>
                                        <p:attrNameLst>
                                          <p:attrName>ppt_x</p:attrName>
                                          <p:attrName>ppt_y</p:attrName>
                                        </p:attrNameLst>
                                      </p:cBhvr>
                                      <p:rCtr x="0" y="11782"/>
                                    </p:animMotion>
                                  </p:childTnLst>
                                </p:cTn>
                              </p:par>
                            </p:childTnLst>
                          </p:cTn>
                        </p:par>
                        <p:par>
                          <p:cTn id="41" fill="hold">
                            <p:stCondLst>
                              <p:cond delay="7300"/>
                            </p:stCondLst>
                            <p:childTnLst>
                              <p:par>
                                <p:cTn id="42" presetID="23" presetClass="entr" presetSubtype="16" fill="hold" nodeType="afterEffect">
                                  <p:stCondLst>
                                    <p:cond delay="0"/>
                                  </p:stCondLst>
                                  <p:iterate type="lt">
                                    <p:tmPct val="10000"/>
                                  </p:iterate>
                                  <p:childTnLst>
                                    <p:set>
                                      <p:cBhvr>
                                        <p:cTn id="43" dur="1" fill="hold">
                                          <p:stCondLst>
                                            <p:cond delay="0"/>
                                          </p:stCondLst>
                                        </p:cTn>
                                        <p:tgtEl>
                                          <p:spTgt spid="17">
                                            <p:txEl>
                                              <p:pRg st="0" end="0"/>
                                            </p:txEl>
                                          </p:spTgt>
                                        </p:tgtEl>
                                        <p:attrNameLst>
                                          <p:attrName>style.visibility</p:attrName>
                                        </p:attrNameLst>
                                      </p:cBhvr>
                                      <p:to>
                                        <p:strVal val="visible"/>
                                      </p:to>
                                    </p:set>
                                    <p:anim calcmode="lin" valueType="num">
                                      <p:cBhvr>
                                        <p:cTn id="44" dur="500" fill="hold"/>
                                        <p:tgtEl>
                                          <p:spTgt spid="17">
                                            <p:txEl>
                                              <p:pRg st="0" end="0"/>
                                            </p:txEl>
                                          </p:spTgt>
                                        </p:tgtEl>
                                        <p:attrNameLst>
                                          <p:attrName>ppt_w</p:attrName>
                                        </p:attrNameLst>
                                      </p:cBhvr>
                                      <p:tavLst>
                                        <p:tav tm="0">
                                          <p:val>
                                            <p:fltVal val="0"/>
                                          </p:val>
                                        </p:tav>
                                        <p:tav tm="100000">
                                          <p:val>
                                            <p:strVal val="#ppt_w"/>
                                          </p:val>
                                        </p:tav>
                                      </p:tavLst>
                                    </p:anim>
                                    <p:anim calcmode="lin" valueType="num">
                                      <p:cBhvr>
                                        <p:cTn id="45" dur="500" fill="hold"/>
                                        <p:tgtEl>
                                          <p:spTgt spid="17">
                                            <p:txEl>
                                              <p:pRg st="0" end="0"/>
                                            </p:txEl>
                                          </p:spTgt>
                                        </p:tgtEl>
                                        <p:attrNameLst>
                                          <p:attrName>ppt_h</p:attrName>
                                        </p:attrNameLst>
                                      </p:cBhvr>
                                      <p:tavLst>
                                        <p:tav tm="0">
                                          <p:val>
                                            <p:fltVal val="0"/>
                                          </p:val>
                                        </p:tav>
                                        <p:tav tm="100000">
                                          <p:val>
                                            <p:strVal val="#ppt_h"/>
                                          </p:val>
                                        </p:tav>
                                      </p:tavLst>
                                    </p:anim>
                                  </p:childTnLst>
                                </p:cTn>
                              </p:par>
                            </p:childTnLst>
                          </p:cTn>
                        </p:par>
                        <p:par>
                          <p:cTn id="46" fill="hold">
                            <p:stCondLst>
                              <p:cond delay="8450"/>
                            </p:stCondLst>
                            <p:childTnLst>
                              <p:par>
                                <p:cTn id="47" presetID="10" presetClass="entr" presetSubtype="0" fill="hold" nodeType="after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1000"/>
                                        <p:tgtEl>
                                          <p:spTgt spid="22"/>
                                        </p:tgtEl>
                                      </p:cBhvr>
                                    </p:animEffect>
                                  </p:childTnLst>
                                </p:cTn>
                              </p:par>
                              <p:par>
                                <p:cTn id="50" presetID="42" presetClass="path" presetSubtype="0" decel="100000" fill="hold" nodeType="withEffect">
                                  <p:stCondLst>
                                    <p:cond delay="0"/>
                                  </p:stCondLst>
                                  <p:childTnLst>
                                    <p:animMotion origin="layout" path="M 3.75E-6 3.33333E-6 L 3.75E-6 0.23564 " pathEditMode="relative" rAng="0" ptsTypes="AA">
                                      <p:cBhvr>
                                        <p:cTn id="51" dur="1000" spd="-100000" fill="hold"/>
                                        <p:tgtEl>
                                          <p:spTgt spid="22"/>
                                        </p:tgtEl>
                                        <p:attrNameLst>
                                          <p:attrName>ppt_x</p:attrName>
                                          <p:attrName>ppt_y</p:attrName>
                                        </p:attrNameLst>
                                      </p:cBhvr>
                                      <p:rCtr x="0" y="11782"/>
                                    </p:animMotion>
                                  </p:childTnLst>
                                </p:cTn>
                              </p:par>
                            </p:childTnLst>
                          </p:cTn>
                        </p:par>
                        <p:par>
                          <p:cTn id="52" fill="hold">
                            <p:stCondLst>
                              <p:cond delay="9450"/>
                            </p:stCondLst>
                            <p:childTnLst>
                              <p:par>
                                <p:cTn id="53" presetID="23" presetClass="entr" presetSubtype="16" fill="hold" nodeType="afterEffect">
                                  <p:stCondLst>
                                    <p:cond delay="0"/>
                                  </p:stCondLst>
                                  <p:iterate type="lt">
                                    <p:tmPct val="10000"/>
                                  </p:iterate>
                                  <p:childTnLst>
                                    <p:set>
                                      <p:cBhvr>
                                        <p:cTn id="54" dur="1" fill="hold">
                                          <p:stCondLst>
                                            <p:cond delay="0"/>
                                          </p:stCondLst>
                                        </p:cTn>
                                        <p:tgtEl>
                                          <p:spTgt spid="21">
                                            <p:txEl>
                                              <p:pRg st="0" end="0"/>
                                            </p:txEl>
                                          </p:spTgt>
                                        </p:tgtEl>
                                        <p:attrNameLst>
                                          <p:attrName>style.visibility</p:attrName>
                                        </p:attrNameLst>
                                      </p:cBhvr>
                                      <p:to>
                                        <p:strVal val="visible"/>
                                      </p:to>
                                    </p:set>
                                    <p:anim calcmode="lin" valueType="num">
                                      <p:cBhvr>
                                        <p:cTn id="55"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56" dur="500" fill="hold"/>
                                        <p:tgtEl>
                                          <p:spTgt spid="21">
                                            <p:txEl>
                                              <p:pRg st="0" end="0"/>
                                            </p:txEl>
                                          </p:spTgt>
                                        </p:tgtEl>
                                        <p:attrNameLst>
                                          <p:attrName>ppt_h</p:attrName>
                                        </p:attrNameLst>
                                      </p:cBhvr>
                                      <p:tavLst>
                                        <p:tav tm="0">
                                          <p:val>
                                            <p:fltVal val="0"/>
                                          </p:val>
                                        </p:tav>
                                        <p:tav tm="100000">
                                          <p:val>
                                            <p:strVal val="#ppt_h"/>
                                          </p:val>
                                        </p:tav>
                                      </p:tavLst>
                                    </p:anim>
                                  </p:childTnLst>
                                </p:cTn>
                              </p:par>
                            </p:childTnLst>
                          </p:cTn>
                        </p:par>
                        <p:par>
                          <p:cTn id="57" fill="hold">
                            <p:stCondLst>
                              <p:cond delay="10500"/>
                            </p:stCondLst>
                            <p:childTnLst>
                              <p:par>
                                <p:cTn id="58" presetID="10" presetClass="entr" presetSubtype="0" fill="hold" nodeType="after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1000"/>
                                        <p:tgtEl>
                                          <p:spTgt spid="25"/>
                                        </p:tgtEl>
                                      </p:cBhvr>
                                    </p:animEffect>
                                  </p:childTnLst>
                                </p:cTn>
                              </p:par>
                              <p:par>
                                <p:cTn id="61" presetID="42" presetClass="path" presetSubtype="0" decel="100000" fill="hold" nodeType="withEffect">
                                  <p:stCondLst>
                                    <p:cond delay="0"/>
                                  </p:stCondLst>
                                  <p:childTnLst>
                                    <p:animMotion origin="layout" path="M 3.75E-6 -1.85185E-6 L 3.75E-6 0.23565 " pathEditMode="relative" rAng="0" ptsTypes="AA">
                                      <p:cBhvr>
                                        <p:cTn id="62" dur="1000" spd="-100000" fill="hold"/>
                                        <p:tgtEl>
                                          <p:spTgt spid="25"/>
                                        </p:tgtEl>
                                        <p:attrNameLst>
                                          <p:attrName>ppt_x</p:attrName>
                                          <p:attrName>ppt_y</p:attrName>
                                        </p:attrNameLst>
                                      </p:cBhvr>
                                      <p:rCtr x="0" y="11782"/>
                                    </p:animMotion>
                                  </p:childTnLst>
                                </p:cTn>
                              </p:par>
                            </p:childTnLst>
                          </p:cTn>
                        </p:par>
                        <p:par>
                          <p:cTn id="63" fill="hold">
                            <p:stCondLst>
                              <p:cond delay="11500"/>
                            </p:stCondLst>
                            <p:childTnLst>
                              <p:par>
                                <p:cTn id="64" presetID="23" presetClass="entr" presetSubtype="16" fill="hold" nodeType="afterEffect">
                                  <p:stCondLst>
                                    <p:cond delay="0"/>
                                  </p:stCondLst>
                                  <p:iterate type="lt">
                                    <p:tmPct val="10000"/>
                                  </p:iterate>
                                  <p:childTnLst>
                                    <p:set>
                                      <p:cBhvr>
                                        <p:cTn id="65" dur="1" fill="hold">
                                          <p:stCondLst>
                                            <p:cond delay="0"/>
                                          </p:stCondLst>
                                        </p:cTn>
                                        <p:tgtEl>
                                          <p:spTgt spid="28">
                                            <p:txEl>
                                              <p:pRg st="0" end="0"/>
                                            </p:txEl>
                                          </p:spTgt>
                                        </p:tgtEl>
                                        <p:attrNameLst>
                                          <p:attrName>style.visibility</p:attrName>
                                        </p:attrNameLst>
                                      </p:cBhvr>
                                      <p:to>
                                        <p:strVal val="visible"/>
                                      </p:to>
                                    </p:set>
                                    <p:anim calcmode="lin" valueType="num">
                                      <p:cBhvr>
                                        <p:cTn id="66" dur="500" fill="hold"/>
                                        <p:tgtEl>
                                          <p:spTgt spid="28">
                                            <p:txEl>
                                              <p:pRg st="0" end="0"/>
                                            </p:txEl>
                                          </p:spTgt>
                                        </p:tgtEl>
                                        <p:attrNameLst>
                                          <p:attrName>ppt_w</p:attrName>
                                        </p:attrNameLst>
                                      </p:cBhvr>
                                      <p:tavLst>
                                        <p:tav tm="0">
                                          <p:val>
                                            <p:fltVal val="0"/>
                                          </p:val>
                                        </p:tav>
                                        <p:tav tm="100000">
                                          <p:val>
                                            <p:strVal val="#ppt_w"/>
                                          </p:val>
                                        </p:tav>
                                      </p:tavLst>
                                    </p:anim>
                                    <p:anim calcmode="lin" valueType="num">
                                      <p:cBhvr>
                                        <p:cTn id="67" dur="500" fill="hold"/>
                                        <p:tgtEl>
                                          <p:spTgt spid="28">
                                            <p:txEl>
                                              <p:pRg st="0" end="0"/>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918916"/>
            <a:ext cx="12192000" cy="3651922"/>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a:solidFill>
                <a:schemeClr val="bg1"/>
              </a:solidFill>
              <a:latin typeface="Agency FB" panose="020B0503020202020204" pitchFamily="34" charset="0"/>
            </a:endParaRPr>
          </a:p>
        </p:txBody>
      </p:sp>
      <p:sp>
        <p:nvSpPr>
          <p:cNvPr id="3" name="文本框 2"/>
          <p:cNvSpPr txBox="1"/>
          <p:nvPr/>
        </p:nvSpPr>
        <p:spPr>
          <a:xfrm>
            <a:off x="1547101" y="3138194"/>
            <a:ext cx="9721252" cy="1015663"/>
          </a:xfrm>
          <a:prstGeom prst="rect">
            <a:avLst/>
          </a:prstGeom>
          <a:noFill/>
        </p:spPr>
        <p:txBody>
          <a:bodyPr wrap="none" rtlCol="0">
            <a:spAutoFit/>
          </a:bodyPr>
          <a:lstStyle/>
          <a:p>
            <a:pPr algn="ctr"/>
            <a:r>
              <a:rPr lang="en-US" altLang="zh-CN" sz="6000" dirty="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rPr>
              <a:t>RESULT AND SNAPSHOTS</a:t>
            </a:r>
          </a:p>
        </p:txBody>
      </p:sp>
      <p:sp>
        <p:nvSpPr>
          <p:cNvPr id="5" name="任意多边形: 形状 14"/>
          <p:cNvSpPr/>
          <p:nvPr/>
        </p:nvSpPr>
        <p:spPr>
          <a:xfrm>
            <a:off x="5021943" y="1321504"/>
            <a:ext cx="2148114" cy="1382640"/>
          </a:xfrm>
          <a:custGeom>
            <a:avLst/>
            <a:gdLst>
              <a:gd name="connsiteX0" fmla="*/ 0 w 4318004"/>
              <a:gd name="connsiteY0" fmla="*/ 3405519 h 3947521"/>
              <a:gd name="connsiteX1" fmla="*/ 4318004 w 4318004"/>
              <a:gd name="connsiteY1" fmla="*/ 3405519 h 3947521"/>
              <a:gd name="connsiteX2" fmla="*/ 2159002 w 4318004"/>
              <a:gd name="connsiteY2" fmla="*/ 3947521 h 3947521"/>
              <a:gd name="connsiteX3" fmla="*/ 0 w 4318004"/>
              <a:gd name="connsiteY3" fmla="*/ 0 h 3947521"/>
              <a:gd name="connsiteX4" fmla="*/ 4318004 w 4318004"/>
              <a:gd name="connsiteY4" fmla="*/ 0 h 3947521"/>
              <a:gd name="connsiteX5" fmla="*/ 4318004 w 4318004"/>
              <a:gd name="connsiteY5" fmla="*/ 1339228 h 3947521"/>
              <a:gd name="connsiteX6" fmla="*/ 4318004 w 4318004"/>
              <a:gd name="connsiteY6" fmla="*/ 2122339 h 3947521"/>
              <a:gd name="connsiteX7" fmla="*/ 4318004 w 4318004"/>
              <a:gd name="connsiteY7" fmla="*/ 3405518 h 3947521"/>
              <a:gd name="connsiteX8" fmla="*/ 0 w 4318004"/>
              <a:gd name="connsiteY8" fmla="*/ 3405518 h 3947521"/>
              <a:gd name="connsiteX9" fmla="*/ 0 w 4318004"/>
              <a:gd name="connsiteY9" fmla="*/ 2122339 h 3947521"/>
              <a:gd name="connsiteX10" fmla="*/ 0 w 4318004"/>
              <a:gd name="connsiteY10" fmla="*/ 1339228 h 3947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8004" h="3947521">
                <a:moveTo>
                  <a:pt x="0" y="3405519"/>
                </a:moveTo>
                <a:lnTo>
                  <a:pt x="4318004" y="3405519"/>
                </a:lnTo>
                <a:lnTo>
                  <a:pt x="2159002" y="3947521"/>
                </a:lnTo>
                <a:close/>
                <a:moveTo>
                  <a:pt x="0" y="0"/>
                </a:moveTo>
                <a:lnTo>
                  <a:pt x="4318004" y="0"/>
                </a:lnTo>
                <a:lnTo>
                  <a:pt x="4318004" y="1339228"/>
                </a:lnTo>
                <a:lnTo>
                  <a:pt x="4318004" y="2122339"/>
                </a:lnTo>
                <a:lnTo>
                  <a:pt x="4318004" y="3405518"/>
                </a:lnTo>
                <a:lnTo>
                  <a:pt x="0" y="3405518"/>
                </a:lnTo>
                <a:lnTo>
                  <a:pt x="0" y="2122339"/>
                </a:lnTo>
                <a:lnTo>
                  <a:pt x="0" y="1339228"/>
                </a:lnTo>
                <a:close/>
              </a:path>
            </a:pathLst>
          </a:cu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0" dirty="0">
                <a:solidFill>
                  <a:schemeClr val="bg1"/>
                </a:solidFill>
                <a:latin typeface="Agency FB" panose="020B0503020202020204" pitchFamily="34" charset="0"/>
              </a:rPr>
              <a:t>06</a:t>
            </a:r>
            <a:endParaRPr lang="zh-CN" altLang="en-US" sz="8000" dirty="0">
              <a:solidFill>
                <a:schemeClr val="bg1"/>
              </a:solidFill>
              <a:latin typeface="Agency FB" panose="020B0503020202020204" pitchFamily="34" charset="0"/>
            </a:endParaRPr>
          </a:p>
        </p:txBody>
      </p:sp>
    </p:spTree>
    <p:extLst>
      <p:ext uri="{BB962C8B-B14F-4D97-AF65-F5344CB8AC3E}">
        <p14:creationId xmlns:p14="http://schemas.microsoft.com/office/powerpoint/2010/main" val="3900895161"/>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 decel="10000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ppt_x"/>
                                          </p:val>
                                        </p:tav>
                                        <p:tav tm="100000">
                                          <p:val>
                                            <p:strVal val="#ppt_x"/>
                                          </p:val>
                                        </p:tav>
                                      </p:tavLst>
                                    </p:anim>
                                    <p:anim calcmode="lin" valueType="num">
                                      <p:cBhvr additive="base">
                                        <p:cTn id="13" dur="1000" fill="hold"/>
                                        <p:tgtEl>
                                          <p:spTgt spid="5"/>
                                        </p:tgtEl>
                                        <p:attrNameLst>
                                          <p:attrName>ppt_y</p:attrName>
                                        </p:attrNameLst>
                                      </p:cBhvr>
                                      <p:tavLst>
                                        <p:tav tm="0">
                                          <p:val>
                                            <p:strVal val="0-#ppt_h/2"/>
                                          </p:val>
                                        </p:tav>
                                        <p:tav tm="100000">
                                          <p:val>
                                            <p:strVal val="#ppt_y"/>
                                          </p:val>
                                        </p:tav>
                                      </p:tavLst>
                                    </p:anim>
                                  </p:childTnLst>
                                </p:cTn>
                              </p:par>
                            </p:childTnLst>
                          </p:cTn>
                        </p:par>
                        <p:par>
                          <p:cTn id="14" fill="hold">
                            <p:stCondLst>
                              <p:cond delay="1500"/>
                            </p:stCondLst>
                            <p:childTnLst>
                              <p:par>
                                <p:cTn id="15" presetID="52" presetClass="entr" presetSubtype="0" fill="hold" grpId="0" nodeType="afterEffect">
                                  <p:stCondLst>
                                    <p:cond delay="0"/>
                                  </p:stCondLst>
                                  <p:iterate type="lt">
                                    <p:tmPct val="10000"/>
                                  </p:iterate>
                                  <p:childTnLst>
                                    <p:set>
                                      <p:cBhvr>
                                        <p:cTn id="16" dur="1" fill="hold">
                                          <p:stCondLst>
                                            <p:cond delay="0"/>
                                          </p:stCondLst>
                                        </p:cTn>
                                        <p:tgtEl>
                                          <p:spTgt spid="3"/>
                                        </p:tgtEl>
                                        <p:attrNameLst>
                                          <p:attrName>style.visibility</p:attrName>
                                        </p:attrNameLst>
                                      </p:cBhvr>
                                      <p:to>
                                        <p:strVal val="visible"/>
                                      </p:to>
                                    </p:set>
                                    <p:animScale>
                                      <p:cBhvr>
                                        <p:cTn id="17"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3"/>
                                        </p:tgtEl>
                                        <p:attrNameLst>
                                          <p:attrName>ppt_x</p:attrName>
                                          <p:attrName>ppt_y</p:attrName>
                                        </p:attrNameLst>
                                      </p:cBhvr>
                                    </p:animMotion>
                                    <p:animEffect transition="in" filter="fade">
                                      <p:cBhvr>
                                        <p:cTn id="1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349827" y="371747"/>
            <a:ext cx="10232573"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06 . RESULT AND SNAPSHOTS</a:t>
            </a:r>
            <a:endParaRPr lang="zh-CN" altLang="en-US" dirty="0">
              <a:solidFill>
                <a:srgbClr val="151472"/>
              </a:solidFill>
              <a:latin typeface="方正尚酷简体" panose="03000509000000000000" pitchFamily="65" charset="-122"/>
              <a:ea typeface="方正尚酷简体" panose="03000509000000000000" pitchFamily="65" charset="-122"/>
            </a:endParaRPr>
          </a:p>
        </p:txBody>
      </p:sp>
      <p:pic>
        <p:nvPicPr>
          <p:cNvPr id="6" name="Image 201">
            <a:extLst>
              <a:ext uri="{FF2B5EF4-FFF2-40B4-BE49-F238E27FC236}">
                <a16:creationId xmlns:a16="http://schemas.microsoft.com/office/drawing/2014/main" id="{950B72DD-8818-8456-A744-131AFE4A1348}"/>
              </a:ext>
            </a:extLst>
          </p:cNvPr>
          <p:cNvPicPr>
            <a:picLocks/>
          </p:cNvPicPr>
          <p:nvPr/>
        </p:nvPicPr>
        <p:blipFill>
          <a:blip r:embed="rId3" cstate="print"/>
          <a:stretch>
            <a:fillRect/>
          </a:stretch>
        </p:blipFill>
        <p:spPr>
          <a:xfrm>
            <a:off x="501446" y="1455338"/>
            <a:ext cx="3969328" cy="2298721"/>
          </a:xfrm>
          <a:prstGeom prst="rect">
            <a:avLst/>
          </a:prstGeom>
        </p:spPr>
      </p:pic>
      <p:sp>
        <p:nvSpPr>
          <p:cNvPr id="8" name="TextBox 7">
            <a:extLst>
              <a:ext uri="{FF2B5EF4-FFF2-40B4-BE49-F238E27FC236}">
                <a16:creationId xmlns:a16="http://schemas.microsoft.com/office/drawing/2014/main" id="{1CB71272-BDF5-9F5F-C491-F64D946751C2}"/>
              </a:ext>
            </a:extLst>
          </p:cNvPr>
          <p:cNvSpPr txBox="1"/>
          <p:nvPr/>
        </p:nvSpPr>
        <p:spPr>
          <a:xfrm>
            <a:off x="6417254" y="1585534"/>
            <a:ext cx="3969328" cy="2212272"/>
          </a:xfrm>
          <a:prstGeom prst="rect">
            <a:avLst/>
          </a:prstGeom>
          <a:noFill/>
        </p:spPr>
        <p:txBody>
          <a:bodyPr wrap="square" rtlCol="0">
            <a:spAutoFit/>
          </a:bodyPr>
          <a:lstStyle/>
          <a:p>
            <a:pPr marL="250190" algn="just">
              <a:spcBef>
                <a:spcPts val="340"/>
              </a:spcBef>
            </a:pPr>
            <a:r>
              <a:rPr lang="en-US" sz="1800" b="1" i="1" dirty="0">
                <a:solidFill>
                  <a:srgbClr val="231F20"/>
                </a:solidFill>
                <a:effectLst/>
                <a:latin typeface="Times New Roman" panose="02020603050405020304" pitchFamily="18" charset="0"/>
                <a:ea typeface="Times New Roman" panose="02020603050405020304" pitchFamily="18" charset="0"/>
              </a:rPr>
              <a:t>Desktop</a:t>
            </a:r>
            <a:r>
              <a:rPr lang="en-US" sz="1800" b="1" i="1" spc="-10" dirty="0">
                <a:solidFill>
                  <a:srgbClr val="231F20"/>
                </a:solidFill>
                <a:effectLst/>
                <a:latin typeface="Times New Roman" panose="02020603050405020304" pitchFamily="18" charset="0"/>
                <a:ea typeface="Times New Roman" panose="02020603050405020304" pitchFamily="18" charset="0"/>
              </a:rPr>
              <a:t> </a:t>
            </a:r>
            <a:r>
              <a:rPr lang="en-US" sz="1800" b="1" i="1" spc="-20" dirty="0">
                <a:solidFill>
                  <a:srgbClr val="231F20"/>
                </a:solidFill>
                <a:effectLst/>
                <a:latin typeface="Times New Roman" panose="02020603050405020304" pitchFamily="18" charset="0"/>
                <a:ea typeface="Times New Roman" panose="02020603050405020304" pitchFamily="18" charset="0"/>
              </a:rPr>
              <a:t>View</a:t>
            </a:r>
            <a:endParaRPr lang="en-IN" sz="1800" b="1" i="1" dirty="0">
              <a:effectLst/>
              <a:latin typeface="Times New Roman" panose="02020603050405020304" pitchFamily="18" charset="0"/>
              <a:ea typeface="Times New Roman" panose="02020603050405020304" pitchFamily="18" charset="0"/>
            </a:endParaRPr>
          </a:p>
          <a:p>
            <a:pPr marL="250190" marR="354330" algn="just">
              <a:lnSpc>
                <a:spcPct val="173000"/>
              </a:lnSpc>
              <a:spcBef>
                <a:spcPts val="1020"/>
              </a:spcBef>
              <a:spcAft>
                <a:spcPts val="0"/>
              </a:spcAft>
            </a:pPr>
            <a:r>
              <a:rPr lang="en-US" sz="1800" dirty="0">
                <a:solidFill>
                  <a:srgbClr val="231F20"/>
                </a:solidFill>
                <a:effectLst/>
                <a:latin typeface="Times New Roman" panose="02020603050405020304" pitchFamily="18" charset="0"/>
                <a:ea typeface="Times New Roman" panose="02020603050405020304" pitchFamily="18" charset="0"/>
              </a:rPr>
              <a:t>Figure 7.2 shows the components of</a:t>
            </a:r>
            <a:r>
              <a:rPr lang="en-US" sz="1800" spc="400"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a desktop which is supposed to be </a:t>
            </a:r>
            <a:r>
              <a:rPr lang="en-US" sz="1800" spc="-10" dirty="0">
                <a:solidFill>
                  <a:srgbClr val="231F20"/>
                </a:solidFill>
                <a:effectLst/>
                <a:latin typeface="Times New Roman" panose="02020603050405020304" pitchFamily="18" charset="0"/>
                <a:ea typeface="Times New Roman" panose="02020603050405020304" pitchFamily="18" charset="0"/>
              </a:rPr>
              <a:t>disassembled.</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10" name="TextBox 9">
            <a:extLst>
              <a:ext uri="{FF2B5EF4-FFF2-40B4-BE49-F238E27FC236}">
                <a16:creationId xmlns:a16="http://schemas.microsoft.com/office/drawing/2014/main" id="{1FB6E563-67FC-C273-3B2B-AF0E990A138A}"/>
              </a:ext>
            </a:extLst>
          </p:cNvPr>
          <p:cNvSpPr txBox="1"/>
          <p:nvPr/>
        </p:nvSpPr>
        <p:spPr>
          <a:xfrm>
            <a:off x="-319520" y="3705473"/>
            <a:ext cx="6094268" cy="369332"/>
          </a:xfrm>
          <a:prstGeom prst="rect">
            <a:avLst/>
          </a:prstGeom>
          <a:noFill/>
        </p:spPr>
        <p:txBody>
          <a:bodyPr wrap="square">
            <a:spAutoFit/>
          </a:bodyPr>
          <a:lstStyle/>
          <a:p>
            <a:pPr marL="1418590">
              <a:spcBef>
                <a:spcPts val="70"/>
              </a:spcBef>
              <a:spcAft>
                <a:spcPts val="0"/>
              </a:spcAft>
            </a:pPr>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2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7.2</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Desktop</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spc="-20" dirty="0">
                <a:solidFill>
                  <a:srgbClr val="231F20"/>
                </a:solidFill>
                <a:effectLst/>
                <a:latin typeface="Times New Roman" panose="02020603050405020304" pitchFamily="18" charset="0"/>
                <a:ea typeface="Times New Roman" panose="02020603050405020304" pitchFamily="18" charset="0"/>
              </a:rPr>
              <a:t>View</a:t>
            </a:r>
            <a:endParaRPr lang="en-IN" sz="2400" dirty="0">
              <a:effectLst/>
              <a:latin typeface="Times New Roman" panose="02020603050405020304" pitchFamily="18" charset="0"/>
              <a:ea typeface="Times New Roman" panose="02020603050405020304" pitchFamily="18" charset="0"/>
            </a:endParaRPr>
          </a:p>
        </p:txBody>
      </p:sp>
      <p:pic>
        <p:nvPicPr>
          <p:cNvPr id="18" name="Image 202">
            <a:extLst>
              <a:ext uri="{FF2B5EF4-FFF2-40B4-BE49-F238E27FC236}">
                <a16:creationId xmlns:a16="http://schemas.microsoft.com/office/drawing/2014/main" id="{B6EC151B-4A9D-3E51-EBFD-158092211430}"/>
              </a:ext>
            </a:extLst>
          </p:cNvPr>
          <p:cNvPicPr>
            <a:picLocks/>
          </p:cNvPicPr>
          <p:nvPr/>
        </p:nvPicPr>
        <p:blipFill>
          <a:blip r:embed="rId4" cstate="print"/>
          <a:stretch>
            <a:fillRect/>
          </a:stretch>
        </p:blipFill>
        <p:spPr>
          <a:xfrm>
            <a:off x="501446" y="4189362"/>
            <a:ext cx="3969328" cy="2087004"/>
          </a:xfrm>
          <a:prstGeom prst="rect">
            <a:avLst/>
          </a:prstGeom>
        </p:spPr>
      </p:pic>
      <p:sp>
        <p:nvSpPr>
          <p:cNvPr id="20" name="TextBox 19">
            <a:extLst>
              <a:ext uri="{FF2B5EF4-FFF2-40B4-BE49-F238E27FC236}">
                <a16:creationId xmlns:a16="http://schemas.microsoft.com/office/drawing/2014/main" id="{455FE6ED-7169-4F67-41D7-360F5644AD77}"/>
              </a:ext>
            </a:extLst>
          </p:cNvPr>
          <p:cNvSpPr txBox="1"/>
          <p:nvPr/>
        </p:nvSpPr>
        <p:spPr>
          <a:xfrm>
            <a:off x="-319520" y="6390924"/>
            <a:ext cx="6255326" cy="369332"/>
          </a:xfrm>
          <a:prstGeom prst="rect">
            <a:avLst/>
          </a:prstGeom>
          <a:noFill/>
        </p:spPr>
        <p:txBody>
          <a:bodyPr wrap="square">
            <a:spAutoFit/>
          </a:bodyPr>
          <a:lstStyle/>
          <a:p>
            <a:pPr marL="1492250">
              <a:spcBef>
                <a:spcPts val="140"/>
              </a:spcBef>
              <a:spcAft>
                <a:spcPts val="0"/>
              </a:spcAft>
            </a:pPr>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7.3</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CPU</a:t>
            </a:r>
            <a:r>
              <a:rPr lang="en-US" sz="1800" i="1" spc="-20" dirty="0">
                <a:solidFill>
                  <a:srgbClr val="231F20"/>
                </a:solidFill>
                <a:effectLst/>
                <a:latin typeface="Times New Roman" panose="02020603050405020304" pitchFamily="18" charset="0"/>
                <a:ea typeface="Times New Roman" panose="02020603050405020304" pitchFamily="18" charset="0"/>
              </a:rPr>
              <a:t> View</a:t>
            </a:r>
            <a:endParaRPr lang="en-IN" sz="2400" dirty="0">
              <a:effectLst/>
              <a:latin typeface="Times New Roman" panose="02020603050405020304" pitchFamily="18" charset="0"/>
              <a:ea typeface="Times New Roman" panose="02020603050405020304" pitchFamily="18" charset="0"/>
            </a:endParaRPr>
          </a:p>
        </p:txBody>
      </p:sp>
      <p:sp>
        <p:nvSpPr>
          <p:cNvPr id="22" name="TextBox 21">
            <a:extLst>
              <a:ext uri="{FF2B5EF4-FFF2-40B4-BE49-F238E27FC236}">
                <a16:creationId xmlns:a16="http://schemas.microsoft.com/office/drawing/2014/main" id="{854FBA9D-F94D-2F05-E525-987AEE22BDA3}"/>
              </a:ext>
            </a:extLst>
          </p:cNvPr>
          <p:cNvSpPr txBox="1"/>
          <p:nvPr/>
        </p:nvSpPr>
        <p:spPr>
          <a:xfrm>
            <a:off x="6466113" y="4473503"/>
            <a:ext cx="6333258" cy="1179810"/>
          </a:xfrm>
          <a:prstGeom prst="rect">
            <a:avLst/>
          </a:prstGeom>
          <a:noFill/>
        </p:spPr>
        <p:txBody>
          <a:bodyPr wrap="square">
            <a:spAutoFit/>
          </a:bodyPr>
          <a:lstStyle/>
          <a:p>
            <a:pPr marL="250190" algn="just">
              <a:spcBef>
                <a:spcPts val="350"/>
              </a:spcBef>
            </a:pPr>
            <a:r>
              <a:rPr lang="en-US" sz="1800" b="1" i="1" dirty="0">
                <a:solidFill>
                  <a:srgbClr val="231F20"/>
                </a:solidFill>
                <a:effectLst/>
                <a:latin typeface="Times New Roman" panose="02020603050405020304" pitchFamily="18" charset="0"/>
                <a:ea typeface="Times New Roman" panose="02020603050405020304" pitchFamily="18" charset="0"/>
              </a:rPr>
              <a:t>CPU</a:t>
            </a:r>
            <a:r>
              <a:rPr lang="en-US" sz="1800" b="1" i="1" spc="-15" dirty="0">
                <a:solidFill>
                  <a:srgbClr val="231F20"/>
                </a:solidFill>
                <a:effectLst/>
                <a:latin typeface="Times New Roman" panose="02020603050405020304" pitchFamily="18" charset="0"/>
                <a:ea typeface="Times New Roman" panose="02020603050405020304" pitchFamily="18" charset="0"/>
              </a:rPr>
              <a:t> </a:t>
            </a:r>
            <a:r>
              <a:rPr lang="en-US" sz="1800" b="1" i="1" spc="-20" dirty="0">
                <a:solidFill>
                  <a:srgbClr val="231F20"/>
                </a:solidFill>
                <a:effectLst/>
                <a:latin typeface="Times New Roman" panose="02020603050405020304" pitchFamily="18" charset="0"/>
                <a:ea typeface="Times New Roman" panose="02020603050405020304" pitchFamily="18" charset="0"/>
              </a:rPr>
              <a:t>View</a:t>
            </a:r>
            <a:endParaRPr lang="en-IN" sz="1800" b="1" i="1" dirty="0">
              <a:effectLst/>
              <a:latin typeface="Times New Roman" panose="02020603050405020304" pitchFamily="18" charset="0"/>
              <a:ea typeface="Times New Roman" panose="02020603050405020304" pitchFamily="18" charset="0"/>
            </a:endParaRPr>
          </a:p>
          <a:p>
            <a:pPr marL="250190" algn="just">
              <a:spcBef>
                <a:spcPts val="1020"/>
              </a:spcBef>
              <a:spcAft>
                <a:spcPts val="0"/>
              </a:spcAft>
            </a:pPr>
            <a:r>
              <a:rPr lang="en-US" sz="1800" dirty="0">
                <a:solidFill>
                  <a:srgbClr val="231F20"/>
                </a:solidFill>
                <a:effectLst/>
                <a:latin typeface="Times New Roman" panose="02020603050405020304" pitchFamily="18" charset="0"/>
                <a:ea typeface="Times New Roman" panose="02020603050405020304" pitchFamily="18" charset="0"/>
              </a:rPr>
              <a:t>Figure</a:t>
            </a:r>
            <a:r>
              <a:rPr lang="en-US" sz="1800" spc="155"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7.3</a:t>
            </a:r>
            <a:r>
              <a:rPr lang="en-US" sz="1800" spc="155"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shows</a:t>
            </a:r>
            <a:r>
              <a:rPr lang="en-US" sz="1800" spc="160"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the</a:t>
            </a:r>
            <a:r>
              <a:rPr lang="en-US" sz="1800" spc="155"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CPU’s</a:t>
            </a:r>
            <a:r>
              <a:rPr lang="en-US" sz="1800" spc="160" dirty="0">
                <a:solidFill>
                  <a:srgbClr val="231F20"/>
                </a:solidFill>
                <a:effectLst/>
                <a:latin typeface="Times New Roman" panose="02020603050405020304" pitchFamily="18" charset="0"/>
                <a:ea typeface="Times New Roman" panose="02020603050405020304" pitchFamily="18" charset="0"/>
              </a:rPr>
              <a:t> </a:t>
            </a:r>
            <a:r>
              <a:rPr lang="en-US" sz="1800" spc="-10" dirty="0">
                <a:solidFill>
                  <a:srgbClr val="231F20"/>
                </a:solidFill>
                <a:effectLst/>
                <a:latin typeface="Times New Roman" panose="02020603050405020304" pitchFamily="18" charset="0"/>
                <a:ea typeface="Times New Roman" panose="02020603050405020304" pitchFamily="18" charset="0"/>
              </a:rPr>
              <a:t>internal</a:t>
            </a:r>
            <a:endParaRPr lang="en-IN" sz="1800" dirty="0">
              <a:effectLst/>
              <a:latin typeface="Times New Roman" panose="02020603050405020304" pitchFamily="18" charset="0"/>
              <a:ea typeface="Times New Roman" panose="02020603050405020304" pitchFamily="18" charset="0"/>
            </a:endParaRPr>
          </a:p>
          <a:p>
            <a:pPr marL="250190" algn="just">
              <a:spcBef>
                <a:spcPts val="1020"/>
              </a:spcBef>
              <a:spcAft>
                <a:spcPts val="0"/>
              </a:spcAft>
            </a:pPr>
            <a:r>
              <a:rPr lang="en-US" sz="1800" dirty="0">
                <a:solidFill>
                  <a:srgbClr val="231F20"/>
                </a:solidFill>
                <a:effectLst/>
                <a:latin typeface="Times New Roman" panose="02020603050405020304" pitchFamily="18" charset="0"/>
                <a:ea typeface="Times New Roman" panose="02020603050405020304" pitchFamily="18" charset="0"/>
              </a:rPr>
              <a:t>components</a:t>
            </a:r>
            <a:r>
              <a:rPr lang="en-US" sz="1800" spc="-50" dirty="0">
                <a:solidFill>
                  <a:srgbClr val="231F20"/>
                </a:solidFill>
                <a:effectLst/>
                <a:latin typeface="Times New Roman" panose="02020603050405020304" pitchFamily="18" charset="0"/>
                <a:ea typeface="Times New Roman" panose="02020603050405020304" pitchFamily="18" charset="0"/>
              </a:rPr>
              <a:t> </a:t>
            </a:r>
            <a:r>
              <a:rPr lang="en-US" sz="1800" spc="-10" dirty="0">
                <a:solidFill>
                  <a:srgbClr val="231F20"/>
                </a:solidFill>
                <a:effectLst/>
                <a:latin typeface="Times New Roman" panose="02020603050405020304" pitchFamily="18" charset="0"/>
                <a:ea typeface="Times New Roman" panose="02020603050405020304" pitchFamily="18" charset="0"/>
              </a:rPr>
              <a:t>intact.</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970238341"/>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349827" y="371747"/>
            <a:ext cx="10232573"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Continued</a:t>
            </a:r>
            <a:endParaRPr lang="zh-CN" altLang="en-US" dirty="0">
              <a:solidFill>
                <a:srgbClr val="151472"/>
              </a:solidFill>
              <a:latin typeface="方正尚酷简体" panose="03000509000000000000" pitchFamily="65" charset="-122"/>
              <a:ea typeface="方正尚酷简体" panose="03000509000000000000" pitchFamily="65" charset="-122"/>
            </a:endParaRPr>
          </a:p>
        </p:txBody>
      </p:sp>
      <p:sp>
        <p:nvSpPr>
          <p:cNvPr id="8" name="TextBox 7">
            <a:extLst>
              <a:ext uri="{FF2B5EF4-FFF2-40B4-BE49-F238E27FC236}">
                <a16:creationId xmlns:a16="http://schemas.microsoft.com/office/drawing/2014/main" id="{1CB71272-BDF5-9F5F-C491-F64D946751C2}"/>
              </a:ext>
            </a:extLst>
          </p:cNvPr>
          <p:cNvSpPr txBox="1"/>
          <p:nvPr/>
        </p:nvSpPr>
        <p:spPr>
          <a:xfrm>
            <a:off x="6466113" y="1774307"/>
            <a:ext cx="3969328" cy="1456809"/>
          </a:xfrm>
          <a:prstGeom prst="rect">
            <a:avLst/>
          </a:prstGeom>
          <a:noFill/>
        </p:spPr>
        <p:txBody>
          <a:bodyPr wrap="square" rtlCol="0">
            <a:spAutoFit/>
          </a:bodyPr>
          <a:lstStyle/>
          <a:p>
            <a:pPr marL="250190" algn="just">
              <a:spcBef>
                <a:spcPts val="630"/>
              </a:spcBef>
            </a:pPr>
            <a:r>
              <a:rPr lang="en-US" sz="1800" b="1" i="1" dirty="0">
                <a:solidFill>
                  <a:srgbClr val="231F20"/>
                </a:solidFill>
                <a:effectLst/>
                <a:latin typeface="Times New Roman" panose="02020603050405020304" pitchFamily="18" charset="0"/>
                <a:ea typeface="Times New Roman" panose="02020603050405020304" pitchFamily="18" charset="0"/>
              </a:rPr>
              <a:t>Disassembled</a:t>
            </a:r>
            <a:r>
              <a:rPr lang="en-US" sz="1800" b="1" i="1" spc="-10" dirty="0">
                <a:solidFill>
                  <a:srgbClr val="231F20"/>
                </a:solidFill>
                <a:effectLst/>
                <a:latin typeface="Times New Roman" panose="02020603050405020304" pitchFamily="18" charset="0"/>
                <a:ea typeface="Times New Roman" panose="02020603050405020304" pitchFamily="18" charset="0"/>
              </a:rPr>
              <a:t> </a:t>
            </a:r>
            <a:r>
              <a:rPr lang="en-US" sz="1800" b="1" i="1" spc="-20" dirty="0">
                <a:solidFill>
                  <a:srgbClr val="231F20"/>
                </a:solidFill>
                <a:effectLst/>
                <a:latin typeface="Times New Roman" panose="02020603050405020304" pitchFamily="18" charset="0"/>
                <a:ea typeface="Times New Roman" panose="02020603050405020304" pitchFamily="18" charset="0"/>
              </a:rPr>
              <a:t>View</a:t>
            </a:r>
            <a:endParaRPr lang="en-IN" sz="1800" b="1" i="1" dirty="0">
              <a:effectLst/>
              <a:latin typeface="Times New Roman" panose="02020603050405020304" pitchFamily="18" charset="0"/>
              <a:ea typeface="Times New Roman" panose="02020603050405020304" pitchFamily="18" charset="0"/>
            </a:endParaRPr>
          </a:p>
          <a:p>
            <a:pPr marL="250190" algn="just">
              <a:spcBef>
                <a:spcPts val="1020"/>
              </a:spcBef>
              <a:spcAft>
                <a:spcPts val="0"/>
              </a:spcAft>
            </a:pPr>
            <a:r>
              <a:rPr lang="en-US" sz="1800" dirty="0">
                <a:solidFill>
                  <a:srgbClr val="231F20"/>
                </a:solidFill>
                <a:effectLst/>
                <a:latin typeface="Times New Roman" panose="02020603050405020304" pitchFamily="18" charset="0"/>
                <a:ea typeface="Times New Roman" panose="02020603050405020304" pitchFamily="18" charset="0"/>
              </a:rPr>
              <a:t>Figure</a:t>
            </a:r>
            <a:r>
              <a:rPr lang="en-US" sz="1800" spc="120"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7.4</a:t>
            </a:r>
            <a:r>
              <a:rPr lang="en-US" sz="1800" spc="130"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shows</a:t>
            </a:r>
            <a:r>
              <a:rPr lang="en-US" sz="1800" spc="130"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all</a:t>
            </a:r>
            <a:r>
              <a:rPr lang="en-US" sz="1800" spc="130"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the</a:t>
            </a:r>
            <a:r>
              <a:rPr lang="en-US" sz="1800" spc="135" dirty="0">
                <a:solidFill>
                  <a:srgbClr val="231F20"/>
                </a:solidFill>
                <a:effectLst/>
                <a:latin typeface="Times New Roman" panose="02020603050405020304" pitchFamily="18" charset="0"/>
                <a:ea typeface="Times New Roman" panose="02020603050405020304" pitchFamily="18" charset="0"/>
              </a:rPr>
              <a:t> </a:t>
            </a:r>
            <a:r>
              <a:rPr lang="en-US" sz="1800" spc="-10" dirty="0">
                <a:solidFill>
                  <a:srgbClr val="231F20"/>
                </a:solidFill>
                <a:effectLst/>
                <a:latin typeface="Times New Roman" panose="02020603050405020304" pitchFamily="18" charset="0"/>
                <a:ea typeface="Times New Roman" panose="02020603050405020304" pitchFamily="18" charset="0"/>
              </a:rPr>
              <a:t>components</a:t>
            </a:r>
            <a:endParaRPr lang="en-IN" sz="1800" dirty="0">
              <a:effectLst/>
              <a:latin typeface="Times New Roman" panose="02020603050405020304" pitchFamily="18" charset="0"/>
              <a:ea typeface="Times New Roman" panose="02020603050405020304" pitchFamily="18" charset="0"/>
            </a:endParaRPr>
          </a:p>
          <a:p>
            <a:pPr marL="250190" algn="just">
              <a:spcBef>
                <a:spcPts val="1020"/>
              </a:spcBef>
              <a:spcAft>
                <a:spcPts val="0"/>
              </a:spcAft>
            </a:pPr>
            <a:r>
              <a:rPr lang="en-US" sz="1800" dirty="0">
                <a:solidFill>
                  <a:srgbClr val="231F20"/>
                </a:solidFill>
                <a:effectLst/>
                <a:latin typeface="Times New Roman" panose="02020603050405020304" pitchFamily="18" charset="0"/>
                <a:ea typeface="Times New Roman" panose="02020603050405020304" pitchFamily="18" charset="0"/>
              </a:rPr>
              <a:t>present</a:t>
            </a:r>
            <a:r>
              <a:rPr lang="en-US" sz="1800" spc="-5"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in the</a:t>
            </a:r>
            <a:r>
              <a:rPr lang="en-US" sz="1800" spc="-5"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CPU</a:t>
            </a:r>
            <a:r>
              <a:rPr lang="en-US" sz="1800" spc="-5" dirty="0">
                <a:solidFill>
                  <a:srgbClr val="231F20"/>
                </a:solidFill>
                <a:effectLst/>
                <a:latin typeface="Times New Roman" panose="02020603050405020304" pitchFamily="18" charset="0"/>
                <a:ea typeface="Times New Roman" panose="02020603050405020304" pitchFamily="18" charset="0"/>
              </a:rPr>
              <a:t> </a:t>
            </a:r>
            <a:r>
              <a:rPr lang="en-US" sz="1800" dirty="0">
                <a:solidFill>
                  <a:srgbClr val="231F20"/>
                </a:solidFill>
                <a:effectLst/>
                <a:latin typeface="Times New Roman" panose="02020603050405020304" pitchFamily="18" charset="0"/>
                <a:ea typeface="Times New Roman" panose="02020603050405020304" pitchFamily="18" charset="0"/>
              </a:rPr>
              <a:t>in </a:t>
            </a:r>
            <a:r>
              <a:rPr lang="en-US" sz="1800" spc="-10" dirty="0">
                <a:solidFill>
                  <a:srgbClr val="231F20"/>
                </a:solidFill>
                <a:effectLst/>
                <a:latin typeface="Times New Roman" panose="02020603050405020304" pitchFamily="18" charset="0"/>
                <a:ea typeface="Times New Roman" panose="02020603050405020304" pitchFamily="18" charset="0"/>
              </a:rPr>
              <a:t>detail.</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10" name="TextBox 9">
            <a:extLst>
              <a:ext uri="{FF2B5EF4-FFF2-40B4-BE49-F238E27FC236}">
                <a16:creationId xmlns:a16="http://schemas.microsoft.com/office/drawing/2014/main" id="{1FB6E563-67FC-C273-3B2B-AF0E990A138A}"/>
              </a:ext>
            </a:extLst>
          </p:cNvPr>
          <p:cNvSpPr txBox="1"/>
          <p:nvPr/>
        </p:nvSpPr>
        <p:spPr>
          <a:xfrm>
            <a:off x="-319520" y="3365419"/>
            <a:ext cx="6094268" cy="369332"/>
          </a:xfrm>
          <a:prstGeom prst="rect">
            <a:avLst/>
          </a:prstGeom>
          <a:noFill/>
        </p:spPr>
        <p:txBody>
          <a:bodyPr wrap="square">
            <a:spAutoFit/>
          </a:bodyPr>
          <a:lstStyle/>
          <a:p>
            <a:pPr marL="1418590">
              <a:spcBef>
                <a:spcPts val="70"/>
              </a:spcBef>
              <a:spcAft>
                <a:spcPts val="0"/>
              </a:spcAft>
            </a:pPr>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2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7.2</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Desktop</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spc="-20" dirty="0">
                <a:solidFill>
                  <a:srgbClr val="231F20"/>
                </a:solidFill>
                <a:effectLst/>
                <a:latin typeface="Times New Roman" panose="02020603050405020304" pitchFamily="18" charset="0"/>
                <a:ea typeface="Times New Roman" panose="02020603050405020304" pitchFamily="18" charset="0"/>
              </a:rPr>
              <a:t>View</a:t>
            </a:r>
            <a:endParaRPr lang="en-IN" sz="2400" dirty="0">
              <a:effectLst/>
              <a:latin typeface="Times New Roman" panose="02020603050405020304" pitchFamily="18" charset="0"/>
              <a:ea typeface="Times New Roman" panose="02020603050405020304" pitchFamily="18" charset="0"/>
            </a:endParaRPr>
          </a:p>
        </p:txBody>
      </p:sp>
      <p:pic>
        <p:nvPicPr>
          <p:cNvPr id="9" name="Image 203">
            <a:extLst>
              <a:ext uri="{FF2B5EF4-FFF2-40B4-BE49-F238E27FC236}">
                <a16:creationId xmlns:a16="http://schemas.microsoft.com/office/drawing/2014/main" id="{9280319A-E05A-313D-4BCF-1F873F2F775D}"/>
              </a:ext>
            </a:extLst>
          </p:cNvPr>
          <p:cNvPicPr>
            <a:picLocks/>
          </p:cNvPicPr>
          <p:nvPr/>
        </p:nvPicPr>
        <p:blipFill>
          <a:blip r:embed="rId3" cstate="print"/>
          <a:stretch>
            <a:fillRect/>
          </a:stretch>
        </p:blipFill>
        <p:spPr>
          <a:xfrm>
            <a:off x="501446" y="1386277"/>
            <a:ext cx="4257590" cy="2348474"/>
          </a:xfrm>
          <a:prstGeom prst="rect">
            <a:avLst/>
          </a:prstGeom>
        </p:spPr>
      </p:pic>
      <p:sp>
        <p:nvSpPr>
          <p:cNvPr id="12" name="TextBox 11">
            <a:extLst>
              <a:ext uri="{FF2B5EF4-FFF2-40B4-BE49-F238E27FC236}">
                <a16:creationId xmlns:a16="http://schemas.microsoft.com/office/drawing/2014/main" id="{D43FE75A-191C-E0D6-71AB-BF56B0BE4BD8}"/>
              </a:ext>
            </a:extLst>
          </p:cNvPr>
          <p:cNvSpPr txBox="1"/>
          <p:nvPr/>
        </p:nvSpPr>
        <p:spPr>
          <a:xfrm>
            <a:off x="-147699" y="3800736"/>
            <a:ext cx="6613812" cy="369332"/>
          </a:xfrm>
          <a:prstGeom prst="rect">
            <a:avLst/>
          </a:prstGeom>
          <a:noFill/>
        </p:spPr>
        <p:txBody>
          <a:bodyPr wrap="square">
            <a:spAutoFit/>
          </a:bodyPr>
          <a:lstStyle/>
          <a:p>
            <a:pPr marL="1219200"/>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2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7.4</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Disassembled</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spc="-20" dirty="0">
                <a:solidFill>
                  <a:srgbClr val="231F20"/>
                </a:solidFill>
                <a:effectLst/>
                <a:latin typeface="Times New Roman" panose="02020603050405020304" pitchFamily="18" charset="0"/>
                <a:ea typeface="Times New Roman" panose="02020603050405020304" pitchFamily="18" charset="0"/>
              </a:rPr>
              <a:t>View</a:t>
            </a:r>
            <a:endParaRPr lang="en-IN" sz="2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704141220"/>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5C87A3D1-020A-A7A1-EB59-6C277B233562}"/>
              </a:ext>
            </a:extLst>
          </p:cNvPr>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a:extLst>
              <a:ext uri="{FF2B5EF4-FFF2-40B4-BE49-F238E27FC236}">
                <a16:creationId xmlns:a16="http://schemas.microsoft.com/office/drawing/2014/main" id="{A35B1094-1166-6C2E-70FE-F517793B02B6}"/>
              </a:ext>
            </a:extLst>
          </p:cNvPr>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a:extLst>
              <a:ext uri="{FF2B5EF4-FFF2-40B4-BE49-F238E27FC236}">
                <a16:creationId xmlns:a16="http://schemas.microsoft.com/office/drawing/2014/main" id="{01B0BCFB-2C77-D78A-6DD9-5BA3A6413C9A}"/>
              </a:ext>
            </a:extLst>
          </p:cNvPr>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a:extLst>
              <a:ext uri="{FF2B5EF4-FFF2-40B4-BE49-F238E27FC236}">
                <a16:creationId xmlns:a16="http://schemas.microsoft.com/office/drawing/2014/main" id="{4AF36A41-A824-9949-D054-D820433142B7}"/>
              </a:ext>
            </a:extLst>
          </p:cNvPr>
          <p:cNvSpPr txBox="1"/>
          <p:nvPr/>
        </p:nvSpPr>
        <p:spPr>
          <a:xfrm>
            <a:off x="1349827" y="342251"/>
            <a:ext cx="8535853"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IN" altLang="zh-CN" dirty="0">
                <a:solidFill>
                  <a:srgbClr val="151472"/>
                </a:solidFill>
                <a:latin typeface="方正尚酷简体" panose="03000509000000000000" pitchFamily="65" charset="-122"/>
                <a:ea typeface="方正尚酷简体" panose="03000509000000000000" pitchFamily="65" charset="-122"/>
              </a:rPr>
              <a:t>08 . Future Enhancement</a:t>
            </a:r>
            <a:endParaRPr lang="zh-CN" altLang="en-US" dirty="0">
              <a:solidFill>
                <a:srgbClr val="151472"/>
              </a:solidFill>
              <a:latin typeface="方正尚酷简体" panose="03000509000000000000" pitchFamily="65" charset="-122"/>
              <a:ea typeface="方正尚酷简体" panose="03000509000000000000" pitchFamily="65" charset="-122"/>
            </a:endParaRPr>
          </a:p>
        </p:txBody>
      </p:sp>
      <p:sp>
        <p:nvSpPr>
          <p:cNvPr id="7" name="TextBox 6">
            <a:extLst>
              <a:ext uri="{FF2B5EF4-FFF2-40B4-BE49-F238E27FC236}">
                <a16:creationId xmlns:a16="http://schemas.microsoft.com/office/drawing/2014/main" id="{6AD5882B-7985-FCBB-02B9-9524912548F0}"/>
              </a:ext>
            </a:extLst>
          </p:cNvPr>
          <p:cNvSpPr txBox="1"/>
          <p:nvPr/>
        </p:nvSpPr>
        <p:spPr>
          <a:xfrm>
            <a:off x="373625" y="1543665"/>
            <a:ext cx="11552904" cy="3447098"/>
          </a:xfrm>
          <a:prstGeom prst="rect">
            <a:avLst/>
          </a:prstGeom>
          <a:noFill/>
        </p:spPr>
        <p:txBody>
          <a:bodyPr wrap="square" rtlCol="0">
            <a:spAutoFit/>
          </a:bodyPr>
          <a:lstStyle/>
          <a:p>
            <a:pPr marL="193675" marR="0" lvl="3" indent="0" algn="l" defTabSz="914400" rtl="0" eaLnBrk="1" fontAlgn="auto" latinLnBrk="0" hangingPunct="1">
              <a:lnSpc>
                <a:spcPct val="100000"/>
              </a:lnSpc>
              <a:spcBef>
                <a:spcPts val="1040"/>
              </a:spcBef>
              <a:spcAft>
                <a:spcPts val="0"/>
              </a:spcAft>
              <a:buClrTx/>
              <a:buSzTx/>
              <a:buFontTx/>
              <a:buNone/>
              <a:tabLst>
                <a:tab pos="384810" algn="l"/>
              </a:tabLst>
              <a:defRPr/>
            </a:pPr>
            <a:r>
              <a:rPr lang="en-US" sz="2400" b="0" i="0" dirty="0">
                <a:solidFill>
                  <a:srgbClr val="151472"/>
                </a:solidFill>
                <a:effectLst/>
                <a:latin typeface="Söhne"/>
                <a:ea typeface="方正尚酷简体" panose="03000509000000000000"/>
              </a:rPr>
              <a:t>In the future enhancement of the project, the following features can be added :</a:t>
            </a:r>
          </a:p>
          <a:p>
            <a:pPr marL="193675" marR="0" lvl="3" indent="0" algn="l" defTabSz="914400" rtl="0" eaLnBrk="1" fontAlgn="auto" latinLnBrk="0" hangingPunct="1">
              <a:lnSpc>
                <a:spcPct val="100000"/>
              </a:lnSpc>
              <a:spcBef>
                <a:spcPts val="1040"/>
              </a:spcBef>
              <a:spcAft>
                <a:spcPts val="0"/>
              </a:spcAft>
              <a:buClrTx/>
              <a:buSzTx/>
              <a:buFontTx/>
              <a:buNone/>
              <a:tabLst>
                <a:tab pos="384810" algn="l"/>
              </a:tabLst>
              <a:defRPr/>
            </a:pPr>
            <a:r>
              <a:rPr lang="en-US" sz="2400" dirty="0">
                <a:solidFill>
                  <a:srgbClr val="151472"/>
                </a:solidFill>
                <a:latin typeface="Söhne"/>
                <a:ea typeface="方正尚酷简体" panose="03000509000000000000"/>
              </a:rPr>
              <a:t>1. More user-friendly interactions with the components.</a:t>
            </a:r>
            <a:endParaRPr lang="en-US" sz="2400" b="0" i="0" dirty="0">
              <a:solidFill>
                <a:srgbClr val="151472"/>
              </a:solidFill>
              <a:effectLst/>
              <a:latin typeface="Söhne"/>
              <a:ea typeface="方正尚酷简体" panose="03000509000000000000"/>
            </a:endParaRPr>
          </a:p>
          <a:p>
            <a:pPr marL="193675" marR="0" lvl="3" indent="0" algn="l" defTabSz="914400" rtl="0" eaLnBrk="1" fontAlgn="auto" latinLnBrk="0" hangingPunct="1">
              <a:lnSpc>
                <a:spcPct val="100000"/>
              </a:lnSpc>
              <a:spcBef>
                <a:spcPts val="1040"/>
              </a:spcBef>
              <a:spcAft>
                <a:spcPts val="0"/>
              </a:spcAft>
              <a:buClrTx/>
              <a:buSzTx/>
              <a:buFontTx/>
              <a:buNone/>
              <a:tabLst>
                <a:tab pos="384810" algn="l"/>
              </a:tabLst>
              <a:defRPr/>
            </a:pPr>
            <a:r>
              <a:rPr lang="en-US" sz="2400" b="0" i="0" dirty="0">
                <a:solidFill>
                  <a:srgbClr val="151472"/>
                </a:solidFill>
                <a:effectLst/>
                <a:latin typeface="Söhne"/>
              </a:rPr>
              <a:t>2. For each component, different variations can be given </a:t>
            </a:r>
          </a:p>
          <a:p>
            <a:pPr marL="193675" marR="0" lvl="3" indent="0" algn="l" defTabSz="914400" rtl="0" eaLnBrk="1" fontAlgn="auto" latinLnBrk="0" hangingPunct="1">
              <a:lnSpc>
                <a:spcPct val="100000"/>
              </a:lnSpc>
              <a:spcBef>
                <a:spcPts val="1040"/>
              </a:spcBef>
              <a:spcAft>
                <a:spcPts val="0"/>
              </a:spcAft>
              <a:buClrTx/>
              <a:buSzTx/>
              <a:buFontTx/>
              <a:buNone/>
              <a:tabLst>
                <a:tab pos="384810" algn="l"/>
              </a:tabLst>
              <a:defRPr/>
            </a:pPr>
            <a:r>
              <a:rPr lang="en-US" sz="2400" b="0" i="0" dirty="0">
                <a:solidFill>
                  <a:srgbClr val="151472"/>
                </a:solidFill>
                <a:effectLst/>
                <a:latin typeface="Söhne"/>
              </a:rPr>
              <a:t>    so that the user can choose from it during the assembly </a:t>
            </a:r>
          </a:p>
          <a:p>
            <a:pPr marL="193675" marR="0" lvl="3" indent="0" algn="l" defTabSz="914400" rtl="0" eaLnBrk="1" fontAlgn="auto" latinLnBrk="0" hangingPunct="1">
              <a:lnSpc>
                <a:spcPct val="100000"/>
              </a:lnSpc>
              <a:spcBef>
                <a:spcPts val="1040"/>
              </a:spcBef>
              <a:spcAft>
                <a:spcPts val="0"/>
              </a:spcAft>
              <a:buClrTx/>
              <a:buSzTx/>
              <a:buFontTx/>
              <a:buNone/>
              <a:tabLst>
                <a:tab pos="384810" algn="l"/>
              </a:tabLst>
              <a:defRPr/>
            </a:pPr>
            <a:r>
              <a:rPr lang="en-US" sz="2400" b="0" i="0" dirty="0">
                <a:solidFill>
                  <a:srgbClr val="151472"/>
                </a:solidFill>
                <a:effectLst/>
                <a:latin typeface="Söhne"/>
              </a:rPr>
              <a:t>    procedure.</a:t>
            </a:r>
          </a:p>
          <a:p>
            <a:pPr marL="193675" marR="0" lvl="3" indent="0" algn="l" defTabSz="914400" rtl="0" eaLnBrk="1" fontAlgn="auto" latinLnBrk="0" hangingPunct="1">
              <a:lnSpc>
                <a:spcPct val="100000"/>
              </a:lnSpc>
              <a:spcBef>
                <a:spcPts val="1040"/>
              </a:spcBef>
              <a:spcAft>
                <a:spcPts val="0"/>
              </a:spcAft>
              <a:buClrTx/>
              <a:buSzTx/>
              <a:buFontTx/>
              <a:buNone/>
              <a:tabLst>
                <a:tab pos="384810" algn="l"/>
              </a:tabLst>
              <a:defRPr/>
            </a:pPr>
            <a:r>
              <a:rPr lang="en-US" sz="2400" b="0" i="0" dirty="0">
                <a:solidFill>
                  <a:srgbClr val="151472"/>
                </a:solidFill>
                <a:effectLst/>
                <a:latin typeface="Söhne"/>
              </a:rPr>
              <a:t>3. Each configuration of the assembled desktop </a:t>
            </a:r>
          </a:p>
          <a:p>
            <a:pPr marL="193675" marR="0" lvl="3" indent="0" algn="l" defTabSz="914400" rtl="0" eaLnBrk="1" fontAlgn="auto" latinLnBrk="0" hangingPunct="1">
              <a:lnSpc>
                <a:spcPct val="100000"/>
              </a:lnSpc>
              <a:spcBef>
                <a:spcPts val="1040"/>
              </a:spcBef>
              <a:spcAft>
                <a:spcPts val="0"/>
              </a:spcAft>
              <a:buClrTx/>
              <a:buSzTx/>
              <a:buFontTx/>
              <a:buNone/>
              <a:tabLst>
                <a:tab pos="384810" algn="l"/>
              </a:tabLst>
              <a:defRPr/>
            </a:pPr>
            <a:r>
              <a:rPr lang="en-US" sz="2400" b="0" i="0" dirty="0">
                <a:solidFill>
                  <a:srgbClr val="151472"/>
                </a:solidFill>
                <a:effectLst/>
                <a:latin typeface="Söhne"/>
              </a:rPr>
              <a:t>    by the user can be Benchmarked.</a:t>
            </a:r>
          </a:p>
        </p:txBody>
      </p:sp>
      <p:pic>
        <p:nvPicPr>
          <p:cNvPr id="2050" name="Picture 2" descr="367,859 Future Plans Images, Stock Photos &amp; Vectors | Shutterstock">
            <a:extLst>
              <a:ext uri="{FF2B5EF4-FFF2-40B4-BE49-F238E27FC236}">
                <a16:creationId xmlns:a16="http://schemas.microsoft.com/office/drawing/2014/main" id="{4983511D-7D1C-564C-3CA1-1D6A2AE96F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7512"/>
          <a:stretch/>
        </p:blipFill>
        <p:spPr bwMode="auto">
          <a:xfrm>
            <a:off x="7938513" y="2195666"/>
            <a:ext cx="4102154" cy="2466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8852587"/>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349827" y="342251"/>
            <a:ext cx="8535853"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IN" altLang="zh-CN" dirty="0">
                <a:solidFill>
                  <a:srgbClr val="151472"/>
                </a:solidFill>
                <a:latin typeface="方正尚酷简体" panose="03000509000000000000" pitchFamily="65" charset="-122"/>
                <a:ea typeface="方正尚酷简体" panose="03000509000000000000" pitchFamily="65" charset="-122"/>
              </a:rPr>
              <a:t>09 . Conclusion</a:t>
            </a:r>
            <a:endParaRPr lang="zh-CN" altLang="en-US" dirty="0">
              <a:solidFill>
                <a:srgbClr val="151472"/>
              </a:solidFill>
              <a:latin typeface="方正尚酷简体" panose="03000509000000000000" pitchFamily="65" charset="-122"/>
              <a:ea typeface="方正尚酷简体" panose="03000509000000000000" pitchFamily="65" charset="-122"/>
            </a:endParaRPr>
          </a:p>
        </p:txBody>
      </p:sp>
      <p:sp>
        <p:nvSpPr>
          <p:cNvPr id="7" name="TextBox 6">
            <a:extLst>
              <a:ext uri="{FF2B5EF4-FFF2-40B4-BE49-F238E27FC236}">
                <a16:creationId xmlns:a16="http://schemas.microsoft.com/office/drawing/2014/main" id="{A7BA0BAC-0F5B-0C30-7BA2-DA8F943A3CAA}"/>
              </a:ext>
            </a:extLst>
          </p:cNvPr>
          <p:cNvSpPr txBox="1"/>
          <p:nvPr/>
        </p:nvSpPr>
        <p:spPr>
          <a:xfrm>
            <a:off x="737419" y="1868129"/>
            <a:ext cx="5043949" cy="3785652"/>
          </a:xfrm>
          <a:prstGeom prst="rect">
            <a:avLst/>
          </a:prstGeom>
          <a:noFill/>
        </p:spPr>
        <p:txBody>
          <a:bodyPr wrap="square" rtlCol="0">
            <a:spAutoFit/>
          </a:bodyPr>
          <a:lstStyle/>
          <a:p>
            <a:pPr marL="193675" marR="0" lvl="3" indent="0" algn="l" defTabSz="914400" rtl="0" eaLnBrk="1" fontAlgn="auto" latinLnBrk="0" hangingPunct="1">
              <a:lnSpc>
                <a:spcPct val="100000"/>
              </a:lnSpc>
              <a:spcBef>
                <a:spcPts val="1040"/>
              </a:spcBef>
              <a:spcAft>
                <a:spcPts val="0"/>
              </a:spcAft>
              <a:buClrTx/>
              <a:buSzTx/>
              <a:buFontTx/>
              <a:buNone/>
              <a:tabLst>
                <a:tab pos="384810" algn="l"/>
              </a:tabLst>
              <a:defRPr/>
            </a:pPr>
            <a:r>
              <a:rPr lang="en-US" sz="2400" dirty="0">
                <a:solidFill>
                  <a:srgbClr val="151472"/>
                </a:solidFill>
                <a:ea typeface="方正尚酷简体" panose="03000509000000000000"/>
              </a:rPr>
              <a:t>This project tries to give a complete overview on the various components of the computer. OpenGL provides various functions with which the user interaction is made easier to achieve the aforementioned. Due to the utilization of texture mapping which is a components of OpenGL we can give the user a real life experience of working with a desktop.</a:t>
            </a:r>
            <a:endParaRPr lang="en-IN" dirty="0">
              <a:solidFill>
                <a:srgbClr val="43197F"/>
              </a:solidFill>
              <a:ea typeface="方正尚酷简体" panose="03000509000000000000"/>
            </a:endParaRPr>
          </a:p>
        </p:txBody>
      </p:sp>
      <p:pic>
        <p:nvPicPr>
          <p:cNvPr id="3076" name="Picture 4" descr="15,404 Conclusion Stock Photos - Free &amp; Royalty-Free Stock Photos from  Dreamstime">
            <a:extLst>
              <a:ext uri="{FF2B5EF4-FFF2-40B4-BE49-F238E27FC236}">
                <a16:creationId xmlns:a16="http://schemas.microsoft.com/office/drawing/2014/main" id="{90DCD626-7CD6-4C90-4F42-3562A1FAAB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0190" y="1204688"/>
            <a:ext cx="6381810" cy="5653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7702711"/>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598599FD-9A98-DB2A-AA2B-DF78BB72A09B}"/>
              </a:ext>
            </a:extLst>
          </p:cNvPr>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a:extLst>
              <a:ext uri="{FF2B5EF4-FFF2-40B4-BE49-F238E27FC236}">
                <a16:creationId xmlns:a16="http://schemas.microsoft.com/office/drawing/2014/main" id="{8C0A2AD8-0E60-0052-0B5D-F2A020C3F71A}"/>
              </a:ext>
            </a:extLst>
          </p:cNvPr>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a:extLst>
              <a:ext uri="{FF2B5EF4-FFF2-40B4-BE49-F238E27FC236}">
                <a16:creationId xmlns:a16="http://schemas.microsoft.com/office/drawing/2014/main" id="{6AEFCD39-933C-9ABA-3E90-D116D7F105C6}"/>
              </a:ext>
            </a:extLst>
          </p:cNvPr>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a:extLst>
              <a:ext uri="{FF2B5EF4-FFF2-40B4-BE49-F238E27FC236}">
                <a16:creationId xmlns:a16="http://schemas.microsoft.com/office/drawing/2014/main" id="{8BC45F07-DF71-804B-03AE-C1B55B0CBE5A}"/>
              </a:ext>
            </a:extLst>
          </p:cNvPr>
          <p:cNvSpPr txBox="1"/>
          <p:nvPr/>
        </p:nvSpPr>
        <p:spPr>
          <a:xfrm>
            <a:off x="1349827" y="342251"/>
            <a:ext cx="10232573"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10 . References</a:t>
            </a:r>
            <a:endParaRPr lang="zh-CN" altLang="en-US" dirty="0">
              <a:solidFill>
                <a:srgbClr val="151472"/>
              </a:solidFill>
              <a:latin typeface="方正尚酷简体" panose="03000509000000000000" pitchFamily="65" charset="-122"/>
              <a:ea typeface="方正尚酷简体" panose="03000509000000000000" pitchFamily="65" charset="-122"/>
            </a:endParaRPr>
          </a:p>
        </p:txBody>
      </p:sp>
      <p:sp>
        <p:nvSpPr>
          <p:cNvPr id="6" name="TextBox 5">
            <a:extLst>
              <a:ext uri="{FF2B5EF4-FFF2-40B4-BE49-F238E27FC236}">
                <a16:creationId xmlns:a16="http://schemas.microsoft.com/office/drawing/2014/main" id="{D8EE136E-7B43-8FD9-5D0E-20B5B4249604}"/>
              </a:ext>
            </a:extLst>
          </p:cNvPr>
          <p:cNvSpPr txBox="1"/>
          <p:nvPr/>
        </p:nvSpPr>
        <p:spPr>
          <a:xfrm>
            <a:off x="501446" y="1282456"/>
            <a:ext cx="5987844" cy="5632311"/>
          </a:xfrm>
          <a:prstGeom prst="rect">
            <a:avLst/>
          </a:prstGeom>
          <a:noFill/>
        </p:spPr>
        <p:txBody>
          <a:bodyPr wrap="square" rtlCol="0">
            <a:spAutoFit/>
          </a:bodyPr>
          <a:lstStyle/>
          <a:p>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Web Reference:</a:t>
            </a:r>
          </a:p>
          <a:p>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57200" indent="-457200">
              <a:buAutoNum type="arabicPeriod"/>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Donald Hearn &amp; Pauline Baker: Computer Graphics-OpenGL Version,3rd Edition, Pearson Education,2011</a:t>
            </a:r>
          </a:p>
          <a:p>
            <a:pPr marL="457200" indent="-457200">
              <a:buAutoNum type="arabicPeriod"/>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Cuboid Component :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hlinkClick r:id="rId3"/>
              </a:rPr>
              <a:t>https://henry416.wordpress.com/2013/11/09/open-gl-3d-cuboid- transformation-example/</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57200" indent="-457200">
              <a:buAutoNum type="arabicPeriod"/>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Spherical Component :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hlinkClick r:id="rId4"/>
              </a:rPr>
              <a:t>http://www.songho.ca/opengl/gl_sphere.html</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57200" indent="-457200">
              <a:buAutoNum type="arabicPeriod"/>
            </a:pPr>
            <a:r>
              <a:rPr kumimoji="0" lang="fr-FR" sz="2400" b="0" i="0" u="none" strike="noStrike" kern="1200" cap="none" spc="0" normalizeH="0" baseline="0" noProof="0" dirty="0">
                <a:ln>
                  <a:noFill/>
                </a:ln>
                <a:solidFill>
                  <a:prstClr val="black"/>
                </a:solidFill>
                <a:effectLst/>
                <a:uLnTx/>
                <a:uFillTx/>
                <a:latin typeface="Calibri" panose="020F0502020204030204"/>
                <a:ea typeface="+mn-ea"/>
                <a:cs typeface="+mn-cs"/>
              </a:rPr>
              <a:t>Fan Animation Code : https://vharesh4.wordpress.com/2015/09/09/animation-fan-c-program/ </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098" name="Picture 2" descr="Roles of references in research papers - a broader assessment | next Gen.  referencing">
            <a:extLst>
              <a:ext uri="{FF2B5EF4-FFF2-40B4-BE49-F238E27FC236}">
                <a16:creationId xmlns:a16="http://schemas.microsoft.com/office/drawing/2014/main" id="{D33EA7D6-4093-FE8F-4578-F902B3A748B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67948" y="1204686"/>
            <a:ext cx="5624052" cy="5653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0759300"/>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矩形 259"/>
          <p:cNvSpPr>
            <a:spLocks noChangeArrowheads="1"/>
          </p:cNvSpPr>
          <p:nvPr/>
        </p:nvSpPr>
        <p:spPr bwMode="auto">
          <a:xfrm>
            <a:off x="672302" y="1933106"/>
            <a:ext cx="6199553"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9600" dirty="0">
                <a:solidFill>
                  <a:schemeClr val="bg1"/>
                </a:solidFill>
                <a:latin typeface="Berlin Sans FB" panose="020E0602020502020306" pitchFamily="34" charset="0"/>
                <a:ea typeface="+mj-ea"/>
                <a:cs typeface="Arial" panose="020B0604020202020204" pitchFamily="34" charset="0"/>
              </a:rPr>
              <a:t>Thank you</a:t>
            </a:r>
            <a:endParaRPr lang="zh-CN" altLang="en-US" sz="9600" dirty="0">
              <a:solidFill>
                <a:schemeClr val="bg1"/>
              </a:solidFill>
              <a:latin typeface="Berlin Sans FB" panose="020E0602020502020306" pitchFamily="34" charset="0"/>
              <a:ea typeface="+mj-ea"/>
              <a:cs typeface="Arial" panose="020B0604020202020204" pitchFamily="34" charset="0"/>
            </a:endParaRPr>
          </a:p>
        </p:txBody>
      </p:sp>
    </p:spTree>
    <p:extLst>
      <p:ext uri="{BB962C8B-B14F-4D97-AF65-F5344CB8AC3E}">
        <p14:creationId xmlns:p14="http://schemas.microsoft.com/office/powerpoint/2010/main" val="289675201"/>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187180" y="1354582"/>
            <a:ext cx="923330" cy="3397020"/>
          </a:xfrm>
          <a:prstGeom prst="rect">
            <a:avLst/>
          </a:prstGeom>
          <a:noFill/>
        </p:spPr>
        <p:txBody>
          <a:bodyPr vert="eaVert" wrap="none" rtlCol="0">
            <a:spAutoFit/>
          </a:bodyPr>
          <a:lstStyle/>
          <a:p>
            <a:r>
              <a:rPr lang="en-US" altLang="zh-CN" sz="4800" dirty="0">
                <a:solidFill>
                  <a:srgbClr val="151472"/>
                </a:solidFill>
                <a:latin typeface="迷你简菱心" panose="02010609000101010101" pitchFamily="49" charset="-122"/>
                <a:ea typeface="迷你简菱心" panose="02010609000101010101" pitchFamily="49" charset="-122"/>
              </a:rPr>
              <a:t>CONTENTS</a:t>
            </a:r>
          </a:p>
        </p:txBody>
      </p:sp>
      <p:cxnSp>
        <p:nvCxnSpPr>
          <p:cNvPr id="8" name="直接连接符 7"/>
          <p:cNvCxnSpPr/>
          <p:nvPr/>
        </p:nvCxnSpPr>
        <p:spPr>
          <a:xfrm>
            <a:off x="2110510" y="1149098"/>
            <a:ext cx="0" cy="3953231"/>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7534345" y="1468742"/>
            <a:ext cx="1764842" cy="584775"/>
          </a:xfrm>
          <a:prstGeom prst="rect">
            <a:avLst/>
          </a:prstGeom>
          <a:noFill/>
        </p:spPr>
        <p:txBody>
          <a:bodyPr wrap="none" rtlCol="0">
            <a:spAutoFit/>
          </a:bodyPr>
          <a:lstStyle/>
          <a:p>
            <a:r>
              <a:rPr lang="en-US" altLang="zh-CN" sz="3200" dirty="0">
                <a:solidFill>
                  <a:srgbClr val="151472"/>
                </a:solidFill>
                <a:latin typeface="方正尚酷简体" panose="03000509000000000000" pitchFamily="65" charset="-122"/>
                <a:ea typeface="方正尚酷简体" panose="03000509000000000000" pitchFamily="65" charset="-122"/>
              </a:rPr>
              <a:t>RESULT </a:t>
            </a:r>
            <a:endParaRPr lang="zh-CN" altLang="en-US" sz="32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组合 9"/>
          <p:cNvGrpSpPr/>
          <p:nvPr/>
        </p:nvGrpSpPr>
        <p:grpSpPr>
          <a:xfrm>
            <a:off x="5614636" y="1436605"/>
            <a:ext cx="6160537" cy="639760"/>
            <a:chOff x="4611330" y="1493841"/>
            <a:chExt cx="5515896" cy="639760"/>
          </a:xfrm>
        </p:grpSpPr>
        <p:sp>
          <p:nvSpPr>
            <p:cNvPr id="11" name="矩形 10"/>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06</a:t>
              </a:r>
              <a:endParaRPr lang="zh-CN" altLang="en-US" sz="3600" spc="300" dirty="0">
                <a:latin typeface="Agency FB" panose="020B0503020202020204" pitchFamily="34" charset="0"/>
              </a:endParaRPr>
            </a:p>
          </p:txBody>
        </p:sp>
      </p:grpSp>
      <p:sp>
        <p:nvSpPr>
          <p:cNvPr id="13" name="文本框 12"/>
          <p:cNvSpPr txBox="1"/>
          <p:nvPr/>
        </p:nvSpPr>
        <p:spPr>
          <a:xfrm>
            <a:off x="7534345" y="2399624"/>
            <a:ext cx="4240841" cy="584775"/>
          </a:xfrm>
          <a:prstGeom prst="rect">
            <a:avLst/>
          </a:prstGeom>
          <a:noFill/>
        </p:spPr>
        <p:txBody>
          <a:bodyPr wrap="none" rtlCol="0">
            <a:spAutoFit/>
          </a:bodyPr>
          <a:lstStyle/>
          <a:p>
            <a:r>
              <a:rPr lang="en-US" altLang="zh-CN" sz="3200" dirty="0">
                <a:solidFill>
                  <a:srgbClr val="151472"/>
                </a:solidFill>
                <a:latin typeface="方正尚酷简体" panose="03000509000000000000" pitchFamily="65" charset="-122"/>
                <a:ea typeface="方正尚酷简体" panose="03000509000000000000" pitchFamily="65" charset="-122"/>
              </a:rPr>
              <a:t>Future Enhancement</a:t>
            </a:r>
            <a:endParaRPr lang="zh-CN" altLang="en-US" sz="3200" dirty="0">
              <a:solidFill>
                <a:srgbClr val="151472"/>
              </a:solidFill>
              <a:latin typeface="方正尚酷简体" panose="03000509000000000000" pitchFamily="65" charset="-122"/>
              <a:ea typeface="方正尚酷简体" panose="03000509000000000000" pitchFamily="65" charset="-122"/>
            </a:endParaRPr>
          </a:p>
        </p:txBody>
      </p:sp>
      <p:grpSp>
        <p:nvGrpSpPr>
          <p:cNvPr id="14" name="组合 13"/>
          <p:cNvGrpSpPr/>
          <p:nvPr/>
        </p:nvGrpSpPr>
        <p:grpSpPr>
          <a:xfrm>
            <a:off x="5614636" y="2367487"/>
            <a:ext cx="6160539" cy="639760"/>
            <a:chOff x="4611330" y="1493841"/>
            <a:chExt cx="5515896" cy="639760"/>
          </a:xfrm>
        </p:grpSpPr>
        <p:sp>
          <p:nvSpPr>
            <p:cNvPr id="15" name="矩形 14"/>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07</a:t>
              </a:r>
              <a:endParaRPr lang="zh-CN" altLang="en-US" sz="3600" spc="300" dirty="0">
                <a:latin typeface="Agency FB" panose="020B0503020202020204" pitchFamily="34" charset="0"/>
              </a:endParaRPr>
            </a:p>
          </p:txBody>
        </p:sp>
      </p:grpSp>
      <p:sp>
        <p:nvSpPr>
          <p:cNvPr id="17" name="文本框 16"/>
          <p:cNvSpPr txBox="1"/>
          <p:nvPr/>
        </p:nvSpPr>
        <p:spPr>
          <a:xfrm>
            <a:off x="7534345" y="3342081"/>
            <a:ext cx="4560674" cy="584775"/>
          </a:xfrm>
          <a:prstGeom prst="rect">
            <a:avLst/>
          </a:prstGeom>
          <a:noFill/>
        </p:spPr>
        <p:txBody>
          <a:bodyPr wrap="square" rtlCol="0">
            <a:spAutoFit/>
          </a:bodyPr>
          <a:lstStyle/>
          <a:p>
            <a:pPr lvl="0"/>
            <a:r>
              <a:rPr lang="en-US" sz="3200" dirty="0">
                <a:solidFill>
                  <a:srgbClr val="151472"/>
                </a:solidFill>
                <a:ea typeface="方正尚酷简体" panose="03000509000000000000"/>
              </a:rPr>
              <a:t>CONCLUSION</a:t>
            </a:r>
            <a:endParaRPr lang="en-IN" sz="3200" dirty="0">
              <a:solidFill>
                <a:prstClr val="black"/>
              </a:solidFill>
            </a:endParaRPr>
          </a:p>
        </p:txBody>
      </p:sp>
      <p:grpSp>
        <p:nvGrpSpPr>
          <p:cNvPr id="18" name="组合 17"/>
          <p:cNvGrpSpPr/>
          <p:nvPr/>
        </p:nvGrpSpPr>
        <p:grpSpPr>
          <a:xfrm>
            <a:off x="5614637" y="3298369"/>
            <a:ext cx="6160536" cy="639760"/>
            <a:chOff x="4611330" y="1493841"/>
            <a:chExt cx="5515896" cy="639760"/>
          </a:xfrm>
        </p:grpSpPr>
        <p:sp>
          <p:nvSpPr>
            <p:cNvPr id="19" name="矩形 18"/>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08</a:t>
              </a:r>
              <a:endParaRPr lang="zh-CN" altLang="en-US" sz="3600" spc="300" dirty="0">
                <a:latin typeface="Agency FB" panose="020B0503020202020204" pitchFamily="34" charset="0"/>
              </a:endParaRPr>
            </a:p>
          </p:txBody>
        </p:sp>
      </p:grpSp>
      <p:sp>
        <p:nvSpPr>
          <p:cNvPr id="21" name="文本框 20"/>
          <p:cNvSpPr txBox="1"/>
          <p:nvPr/>
        </p:nvSpPr>
        <p:spPr>
          <a:xfrm>
            <a:off x="7534345" y="4261388"/>
            <a:ext cx="4031221" cy="584775"/>
          </a:xfrm>
          <a:prstGeom prst="rect">
            <a:avLst/>
          </a:prstGeom>
          <a:noFill/>
        </p:spPr>
        <p:txBody>
          <a:bodyPr wrap="square" rtlCol="0">
            <a:spAutoFit/>
          </a:bodyPr>
          <a:lstStyle/>
          <a:p>
            <a:pPr lvl="0"/>
            <a:r>
              <a:rPr lang="en-US" altLang="zh-CN" sz="3200" dirty="0">
                <a:solidFill>
                  <a:srgbClr val="151472"/>
                </a:solidFill>
                <a:latin typeface="方正尚酷简体" panose="03000509000000000000" pitchFamily="65" charset="-122"/>
                <a:ea typeface="方正尚酷简体" panose="03000509000000000000" pitchFamily="65" charset="-122"/>
              </a:rPr>
              <a:t>REFERENCES</a:t>
            </a:r>
            <a:endParaRPr lang="zh-CN" altLang="en-US" sz="3200" dirty="0">
              <a:solidFill>
                <a:srgbClr val="151472"/>
              </a:solidFill>
              <a:latin typeface="方正尚酷简体" panose="03000509000000000000" pitchFamily="65" charset="-122"/>
              <a:ea typeface="方正尚酷简体" panose="03000509000000000000" pitchFamily="65" charset="-122"/>
            </a:endParaRPr>
          </a:p>
        </p:txBody>
      </p:sp>
      <p:grpSp>
        <p:nvGrpSpPr>
          <p:cNvPr id="22" name="组合 21"/>
          <p:cNvGrpSpPr/>
          <p:nvPr/>
        </p:nvGrpSpPr>
        <p:grpSpPr>
          <a:xfrm>
            <a:off x="5614636" y="4229251"/>
            <a:ext cx="6160535" cy="639760"/>
            <a:chOff x="4611330" y="1493841"/>
            <a:chExt cx="5515896" cy="639760"/>
          </a:xfrm>
        </p:grpSpPr>
        <p:sp>
          <p:nvSpPr>
            <p:cNvPr id="23" name="矩形 22"/>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09</a:t>
              </a:r>
              <a:endParaRPr lang="zh-CN" altLang="en-US" sz="3600" spc="300" dirty="0">
                <a:latin typeface="Agency FB" panose="020B0503020202020204" pitchFamily="34" charset="0"/>
              </a:endParaRPr>
            </a:p>
          </p:txBody>
        </p:sp>
      </p:grpSp>
    </p:spTree>
    <p:extLst>
      <p:ext uri="{BB962C8B-B14F-4D97-AF65-F5344CB8AC3E}">
        <p14:creationId xmlns:p14="http://schemas.microsoft.com/office/powerpoint/2010/main" val="3718597516"/>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iterate type="lt">
                                    <p:tmPct val="10000"/>
                                  </p:iterate>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500" fill="hold"/>
                                        <p:tgtEl>
                                          <p:spTgt spid="6">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6">
                                            <p:txEl>
                                              <p:pRg st="0" end="0"/>
                                            </p:txEl>
                                          </p:spTgt>
                                        </p:tgtEl>
                                        <p:attrNameLst>
                                          <p:attrName>ppt_h</p:attrName>
                                        </p:attrNameLst>
                                      </p:cBhvr>
                                      <p:tavLst>
                                        <p:tav tm="0">
                                          <p:val>
                                            <p:fltVal val="0"/>
                                          </p:val>
                                        </p:tav>
                                        <p:tav tm="100000">
                                          <p:val>
                                            <p:strVal val="#ppt_h"/>
                                          </p:val>
                                        </p:tav>
                                      </p:tavLst>
                                    </p:anim>
                                  </p:childTnLst>
                                </p:cTn>
                              </p:par>
                            </p:childTnLst>
                          </p:cTn>
                        </p:par>
                        <p:par>
                          <p:cTn id="9" fill="hold">
                            <p:stCondLst>
                              <p:cond delay="850"/>
                            </p:stCondLst>
                            <p:childTnLst>
                              <p:par>
                                <p:cTn id="10" presetID="22" presetClass="entr" presetSubtype="1"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1500"/>
                                        <p:tgtEl>
                                          <p:spTgt spid="8"/>
                                        </p:tgtEl>
                                      </p:cBhvr>
                                    </p:animEffect>
                                  </p:childTnLst>
                                </p:cTn>
                              </p:par>
                            </p:childTnLst>
                          </p:cTn>
                        </p:par>
                        <p:par>
                          <p:cTn id="13" fill="hold">
                            <p:stCondLst>
                              <p:cond delay="235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1000"/>
                                        <p:tgtEl>
                                          <p:spTgt spid="10"/>
                                        </p:tgtEl>
                                      </p:cBhvr>
                                    </p:animEffect>
                                  </p:childTnLst>
                                </p:cTn>
                              </p:par>
                              <p:par>
                                <p:cTn id="17" presetID="42" presetClass="path" presetSubtype="0" decel="100000" fill="hold" nodeType="withEffect">
                                  <p:stCondLst>
                                    <p:cond delay="0"/>
                                  </p:stCondLst>
                                  <p:childTnLst>
                                    <p:animMotion origin="layout" path="M -1.04167E-6 1.48148E-6 L -1.04167E-6 0.23565 " pathEditMode="relative" rAng="0" ptsTypes="AA">
                                      <p:cBhvr>
                                        <p:cTn id="18" dur="1000" spd="-100000" fill="hold"/>
                                        <p:tgtEl>
                                          <p:spTgt spid="10"/>
                                        </p:tgtEl>
                                        <p:attrNameLst>
                                          <p:attrName>ppt_x</p:attrName>
                                          <p:attrName>ppt_y</p:attrName>
                                        </p:attrNameLst>
                                      </p:cBhvr>
                                      <p:rCtr x="0" y="11782"/>
                                    </p:animMotion>
                                  </p:childTnLst>
                                </p:cTn>
                              </p:par>
                            </p:childTnLst>
                          </p:cTn>
                        </p:par>
                        <p:par>
                          <p:cTn id="19" fill="hold">
                            <p:stCondLst>
                              <p:cond delay="3350"/>
                            </p:stCondLst>
                            <p:childTnLst>
                              <p:par>
                                <p:cTn id="20" presetID="23" presetClass="entr" presetSubtype="16" fill="hold" nodeType="afterEffect">
                                  <p:stCondLst>
                                    <p:cond delay="0"/>
                                  </p:stCondLst>
                                  <p:iterate type="lt">
                                    <p:tmPct val="10000"/>
                                  </p:iterate>
                                  <p:childTnLst>
                                    <p:set>
                                      <p:cBhvr>
                                        <p:cTn id="21" dur="1" fill="hold">
                                          <p:stCondLst>
                                            <p:cond delay="0"/>
                                          </p:stCondLst>
                                        </p:cTn>
                                        <p:tgtEl>
                                          <p:spTgt spid="9">
                                            <p:txEl>
                                              <p:pRg st="0" end="0"/>
                                            </p:txEl>
                                          </p:spTgt>
                                        </p:tgtEl>
                                        <p:attrNameLst>
                                          <p:attrName>style.visibility</p:attrName>
                                        </p:attrNameLst>
                                      </p:cBhvr>
                                      <p:to>
                                        <p:strVal val="visible"/>
                                      </p:to>
                                    </p:set>
                                    <p:anim calcmode="lin" valueType="num">
                                      <p:cBhvr>
                                        <p:cTn id="22"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23" dur="500" fill="hold"/>
                                        <p:tgtEl>
                                          <p:spTgt spid="9">
                                            <p:txEl>
                                              <p:pRg st="0" end="0"/>
                                            </p:txEl>
                                          </p:spTgt>
                                        </p:tgtEl>
                                        <p:attrNameLst>
                                          <p:attrName>ppt_h</p:attrName>
                                        </p:attrNameLst>
                                      </p:cBhvr>
                                      <p:tavLst>
                                        <p:tav tm="0">
                                          <p:val>
                                            <p:fltVal val="0"/>
                                          </p:val>
                                        </p:tav>
                                        <p:tav tm="100000">
                                          <p:val>
                                            <p:strVal val="#ppt_h"/>
                                          </p:val>
                                        </p:tav>
                                      </p:tavLst>
                                    </p:anim>
                                  </p:childTnLst>
                                </p:cTn>
                              </p:par>
                            </p:childTnLst>
                          </p:cTn>
                        </p:par>
                        <p:par>
                          <p:cTn id="24" fill="hold">
                            <p:stCondLst>
                              <p:cond delay="4100"/>
                            </p:stCondLst>
                            <p:childTnLst>
                              <p:par>
                                <p:cTn id="25" presetID="10" presetClass="entr" presetSubtype="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childTnLst>
                                </p:cTn>
                              </p:par>
                              <p:par>
                                <p:cTn id="28" presetID="42" presetClass="path" presetSubtype="0" decel="100000" fill="hold" nodeType="withEffect">
                                  <p:stCondLst>
                                    <p:cond delay="0"/>
                                  </p:stCondLst>
                                  <p:childTnLst>
                                    <p:animMotion origin="layout" path="M -1.04167E-6 3.33333E-6 L -1.04167E-6 0.23564 " pathEditMode="relative" rAng="0" ptsTypes="AA">
                                      <p:cBhvr>
                                        <p:cTn id="29" dur="1000" spd="-100000" fill="hold"/>
                                        <p:tgtEl>
                                          <p:spTgt spid="14"/>
                                        </p:tgtEl>
                                        <p:attrNameLst>
                                          <p:attrName>ppt_x</p:attrName>
                                          <p:attrName>ppt_y</p:attrName>
                                        </p:attrNameLst>
                                      </p:cBhvr>
                                      <p:rCtr x="0" y="11782"/>
                                    </p:animMotion>
                                  </p:childTnLst>
                                </p:cTn>
                              </p:par>
                            </p:childTnLst>
                          </p:cTn>
                        </p:par>
                        <p:par>
                          <p:cTn id="30" fill="hold">
                            <p:stCondLst>
                              <p:cond delay="5100"/>
                            </p:stCondLst>
                            <p:childTnLst>
                              <p:par>
                                <p:cTn id="31" presetID="23" presetClass="entr" presetSubtype="16" fill="hold" nodeType="afterEffect">
                                  <p:stCondLst>
                                    <p:cond delay="0"/>
                                  </p:stCondLst>
                                  <p:iterate type="lt">
                                    <p:tmPct val="10000"/>
                                  </p:iterate>
                                  <p:childTnLst>
                                    <p:set>
                                      <p:cBhvr>
                                        <p:cTn id="32" dur="1" fill="hold">
                                          <p:stCondLst>
                                            <p:cond delay="0"/>
                                          </p:stCondLst>
                                        </p:cTn>
                                        <p:tgtEl>
                                          <p:spTgt spid="13">
                                            <p:txEl>
                                              <p:pRg st="0" end="0"/>
                                            </p:txEl>
                                          </p:spTgt>
                                        </p:tgtEl>
                                        <p:attrNameLst>
                                          <p:attrName>style.visibility</p:attrName>
                                        </p:attrNameLst>
                                      </p:cBhvr>
                                      <p:to>
                                        <p:strVal val="visible"/>
                                      </p:to>
                                    </p:set>
                                    <p:anim calcmode="lin" valueType="num">
                                      <p:cBhvr>
                                        <p:cTn id="33"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13">
                                            <p:txEl>
                                              <p:pRg st="0" end="0"/>
                                            </p:txEl>
                                          </p:spTgt>
                                        </p:tgtEl>
                                        <p:attrNameLst>
                                          <p:attrName>ppt_h</p:attrName>
                                        </p:attrNameLst>
                                      </p:cBhvr>
                                      <p:tavLst>
                                        <p:tav tm="0">
                                          <p:val>
                                            <p:fltVal val="0"/>
                                          </p:val>
                                        </p:tav>
                                        <p:tav tm="100000">
                                          <p:val>
                                            <p:strVal val="#ppt_h"/>
                                          </p:val>
                                        </p:tav>
                                      </p:tavLst>
                                    </p:anim>
                                  </p:childTnLst>
                                </p:cTn>
                              </p:par>
                            </p:childTnLst>
                          </p:cTn>
                        </p:par>
                        <p:par>
                          <p:cTn id="35" fill="hold">
                            <p:stCondLst>
                              <p:cond delay="6400"/>
                            </p:stCondLst>
                            <p:childTnLst>
                              <p:par>
                                <p:cTn id="36" presetID="10" presetClass="entr" presetSubtype="0"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1000"/>
                                        <p:tgtEl>
                                          <p:spTgt spid="18"/>
                                        </p:tgtEl>
                                      </p:cBhvr>
                                    </p:animEffect>
                                  </p:childTnLst>
                                </p:cTn>
                              </p:par>
                              <p:par>
                                <p:cTn id="39" presetID="42" presetClass="path" presetSubtype="0" decel="100000" fill="hold" nodeType="withEffect">
                                  <p:stCondLst>
                                    <p:cond delay="0"/>
                                  </p:stCondLst>
                                  <p:childTnLst>
                                    <p:animMotion origin="layout" path="M -1.04167E-6 3.7037E-6 L -1.04167E-6 0.23564 " pathEditMode="relative" rAng="0" ptsTypes="AA">
                                      <p:cBhvr>
                                        <p:cTn id="40" dur="1000" spd="-100000" fill="hold"/>
                                        <p:tgtEl>
                                          <p:spTgt spid="18"/>
                                        </p:tgtEl>
                                        <p:attrNameLst>
                                          <p:attrName>ppt_x</p:attrName>
                                          <p:attrName>ppt_y</p:attrName>
                                        </p:attrNameLst>
                                      </p:cBhvr>
                                      <p:rCtr x="0" y="11782"/>
                                    </p:animMotion>
                                  </p:childTnLst>
                                </p:cTn>
                              </p:par>
                            </p:childTnLst>
                          </p:cTn>
                        </p:par>
                        <p:par>
                          <p:cTn id="41" fill="hold">
                            <p:stCondLst>
                              <p:cond delay="7400"/>
                            </p:stCondLst>
                            <p:childTnLst>
                              <p:par>
                                <p:cTn id="42" presetID="23" presetClass="entr" presetSubtype="16" fill="hold" nodeType="afterEffect">
                                  <p:stCondLst>
                                    <p:cond delay="0"/>
                                  </p:stCondLst>
                                  <p:iterate type="lt">
                                    <p:tmPct val="10000"/>
                                  </p:iterate>
                                  <p:childTnLst>
                                    <p:set>
                                      <p:cBhvr>
                                        <p:cTn id="43" dur="1" fill="hold">
                                          <p:stCondLst>
                                            <p:cond delay="0"/>
                                          </p:stCondLst>
                                        </p:cTn>
                                        <p:tgtEl>
                                          <p:spTgt spid="17">
                                            <p:txEl>
                                              <p:pRg st="0" end="0"/>
                                            </p:txEl>
                                          </p:spTgt>
                                        </p:tgtEl>
                                        <p:attrNameLst>
                                          <p:attrName>style.visibility</p:attrName>
                                        </p:attrNameLst>
                                      </p:cBhvr>
                                      <p:to>
                                        <p:strVal val="visible"/>
                                      </p:to>
                                    </p:set>
                                    <p:anim calcmode="lin" valueType="num">
                                      <p:cBhvr>
                                        <p:cTn id="44" dur="500" fill="hold"/>
                                        <p:tgtEl>
                                          <p:spTgt spid="17">
                                            <p:txEl>
                                              <p:pRg st="0" end="0"/>
                                            </p:txEl>
                                          </p:spTgt>
                                        </p:tgtEl>
                                        <p:attrNameLst>
                                          <p:attrName>ppt_w</p:attrName>
                                        </p:attrNameLst>
                                      </p:cBhvr>
                                      <p:tavLst>
                                        <p:tav tm="0">
                                          <p:val>
                                            <p:fltVal val="0"/>
                                          </p:val>
                                        </p:tav>
                                        <p:tav tm="100000">
                                          <p:val>
                                            <p:strVal val="#ppt_w"/>
                                          </p:val>
                                        </p:tav>
                                      </p:tavLst>
                                    </p:anim>
                                    <p:anim calcmode="lin" valueType="num">
                                      <p:cBhvr>
                                        <p:cTn id="45" dur="500" fill="hold"/>
                                        <p:tgtEl>
                                          <p:spTgt spid="17">
                                            <p:txEl>
                                              <p:pRg st="0" end="0"/>
                                            </p:txEl>
                                          </p:spTgt>
                                        </p:tgtEl>
                                        <p:attrNameLst>
                                          <p:attrName>ppt_h</p:attrName>
                                        </p:attrNameLst>
                                      </p:cBhvr>
                                      <p:tavLst>
                                        <p:tav tm="0">
                                          <p:val>
                                            <p:fltVal val="0"/>
                                          </p:val>
                                        </p:tav>
                                        <p:tav tm="100000">
                                          <p:val>
                                            <p:strVal val="#ppt_h"/>
                                          </p:val>
                                        </p:tav>
                                      </p:tavLst>
                                    </p:anim>
                                  </p:childTnLst>
                                </p:cTn>
                              </p:par>
                            </p:childTnLst>
                          </p:cTn>
                        </p:par>
                        <p:par>
                          <p:cTn id="46" fill="hold">
                            <p:stCondLst>
                              <p:cond delay="8350"/>
                            </p:stCondLst>
                            <p:childTnLst>
                              <p:par>
                                <p:cTn id="47" presetID="10" presetClass="entr" presetSubtype="0" fill="hold" nodeType="after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1000"/>
                                        <p:tgtEl>
                                          <p:spTgt spid="22"/>
                                        </p:tgtEl>
                                      </p:cBhvr>
                                    </p:animEffect>
                                  </p:childTnLst>
                                </p:cTn>
                              </p:par>
                              <p:par>
                                <p:cTn id="50" presetID="42" presetClass="path" presetSubtype="0" decel="100000" fill="hold" nodeType="withEffect">
                                  <p:stCondLst>
                                    <p:cond delay="0"/>
                                  </p:stCondLst>
                                  <p:childTnLst>
                                    <p:animMotion origin="layout" path="M -1.04167E-6 -4.44444E-6 L -1.04167E-6 0.23565 " pathEditMode="relative" rAng="0" ptsTypes="AA">
                                      <p:cBhvr>
                                        <p:cTn id="51" dur="1000" spd="-100000" fill="hold"/>
                                        <p:tgtEl>
                                          <p:spTgt spid="22"/>
                                        </p:tgtEl>
                                        <p:attrNameLst>
                                          <p:attrName>ppt_x</p:attrName>
                                          <p:attrName>ppt_y</p:attrName>
                                        </p:attrNameLst>
                                      </p:cBhvr>
                                      <p:rCtr x="0" y="11782"/>
                                    </p:animMotion>
                                  </p:childTnLst>
                                </p:cTn>
                              </p:par>
                            </p:childTnLst>
                          </p:cTn>
                        </p:par>
                        <p:par>
                          <p:cTn id="52" fill="hold">
                            <p:stCondLst>
                              <p:cond delay="9350"/>
                            </p:stCondLst>
                            <p:childTnLst>
                              <p:par>
                                <p:cTn id="53" presetID="23" presetClass="entr" presetSubtype="16" fill="hold" nodeType="afterEffect">
                                  <p:stCondLst>
                                    <p:cond delay="0"/>
                                  </p:stCondLst>
                                  <p:iterate type="lt">
                                    <p:tmPct val="10000"/>
                                  </p:iterate>
                                  <p:childTnLst>
                                    <p:set>
                                      <p:cBhvr>
                                        <p:cTn id="54" dur="1" fill="hold">
                                          <p:stCondLst>
                                            <p:cond delay="0"/>
                                          </p:stCondLst>
                                        </p:cTn>
                                        <p:tgtEl>
                                          <p:spTgt spid="21">
                                            <p:txEl>
                                              <p:pRg st="0" end="0"/>
                                            </p:txEl>
                                          </p:spTgt>
                                        </p:tgtEl>
                                        <p:attrNameLst>
                                          <p:attrName>style.visibility</p:attrName>
                                        </p:attrNameLst>
                                      </p:cBhvr>
                                      <p:to>
                                        <p:strVal val="visible"/>
                                      </p:to>
                                    </p:set>
                                    <p:anim calcmode="lin" valueType="num">
                                      <p:cBhvr>
                                        <p:cTn id="55"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56" dur="500" fill="hold"/>
                                        <p:tgtEl>
                                          <p:spTgt spid="21">
                                            <p:txEl>
                                              <p:pRg st="0" end="0"/>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31854"/>
            <a:ext cx="12192000" cy="3651922"/>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a:solidFill>
                <a:schemeClr val="bg1"/>
              </a:solidFill>
              <a:latin typeface="Agency FB" panose="020B0503020202020204" pitchFamily="34" charset="0"/>
            </a:endParaRPr>
          </a:p>
        </p:txBody>
      </p:sp>
      <p:sp>
        <p:nvSpPr>
          <p:cNvPr id="3" name="文本框 2"/>
          <p:cNvSpPr txBox="1"/>
          <p:nvPr/>
        </p:nvSpPr>
        <p:spPr>
          <a:xfrm>
            <a:off x="3000569" y="2413337"/>
            <a:ext cx="6190862" cy="1015663"/>
          </a:xfrm>
          <a:prstGeom prst="rect">
            <a:avLst/>
          </a:prstGeom>
          <a:noFill/>
        </p:spPr>
        <p:txBody>
          <a:bodyPr wrap="none" rtlCol="0">
            <a:spAutoFit/>
          </a:bodyPr>
          <a:lstStyle/>
          <a:p>
            <a:pPr algn="ctr"/>
            <a:r>
              <a:rPr lang="en-IN" altLang="zh-CN" sz="6000" dirty="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rPr>
              <a:t>INTRODUCTION</a:t>
            </a:r>
            <a:endParaRPr lang="zh-CN" altLang="en-US" sz="6000" dirty="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endParaRPr>
          </a:p>
        </p:txBody>
      </p:sp>
      <p:sp>
        <p:nvSpPr>
          <p:cNvPr id="4" name="矩形 3"/>
          <p:cNvSpPr/>
          <p:nvPr/>
        </p:nvSpPr>
        <p:spPr>
          <a:xfrm>
            <a:off x="1892300" y="3429000"/>
            <a:ext cx="8407400" cy="2233881"/>
          </a:xfrm>
          <a:prstGeom prst="rect">
            <a:avLst/>
          </a:prstGeom>
        </p:spPr>
        <p:txBody>
          <a:bodyPr wrap="square">
            <a:spAutoFit/>
          </a:bodyPr>
          <a:lstStyle/>
          <a:p>
            <a:pPr algn="ctr">
              <a:lnSpc>
                <a:spcPct val="120000"/>
              </a:lnSpc>
              <a:buFont typeface="Arial" panose="020B0604020202020204" pitchFamily="34" charset="0"/>
              <a:buNone/>
            </a:pPr>
            <a:r>
              <a:rPr lang="en-US" altLang="zh-CN"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Computer has become a powerful tool for the rapid and economical production of pictures. </a:t>
            </a:r>
          </a:p>
          <a:p>
            <a:pPr algn="ctr">
              <a:lnSpc>
                <a:spcPct val="120000"/>
              </a:lnSpc>
              <a:buFont typeface="Arial" panose="020B0604020202020204" pitchFamily="34" charset="0"/>
              <a:buNone/>
            </a:pPr>
            <a:r>
              <a:rPr lang="en-US" altLang="zh-CN"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Computer Graphics remains one the most exciting and rapidly growing fields. Old Chinese saying </a:t>
            </a:r>
          </a:p>
          <a:p>
            <a:pPr algn="ctr">
              <a:lnSpc>
                <a:spcPct val="120000"/>
              </a:lnSpc>
              <a:buFont typeface="Arial" panose="020B0604020202020204" pitchFamily="34" charset="0"/>
              <a:buNone/>
            </a:pPr>
            <a:r>
              <a:rPr lang="en-US" altLang="zh-CN"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“One picture is worth of thousand words” can be modified in this computer era into “One picture is </a:t>
            </a:r>
          </a:p>
          <a:p>
            <a:pPr algn="ctr">
              <a:lnSpc>
                <a:spcPct val="120000"/>
              </a:lnSpc>
              <a:buFont typeface="Arial" panose="020B0604020202020204" pitchFamily="34" charset="0"/>
              <a:buNone/>
            </a:pPr>
            <a:r>
              <a:rPr lang="en-US" altLang="zh-CN"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worth of many kilobytes of data”. It is natural to expect that graphical communication will often be </a:t>
            </a:r>
          </a:p>
          <a:p>
            <a:pPr algn="ctr">
              <a:lnSpc>
                <a:spcPct val="120000"/>
              </a:lnSpc>
              <a:buFont typeface="Arial" panose="020B0604020202020204" pitchFamily="34" charset="0"/>
              <a:buNone/>
            </a:pPr>
            <a:r>
              <a:rPr lang="en-US" altLang="zh-CN"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more convenient when computers are utilized for this purpose. Many people for different domain of </a:t>
            </a:r>
          </a:p>
          <a:p>
            <a:pPr algn="ctr">
              <a:lnSpc>
                <a:spcPct val="120000"/>
              </a:lnSpc>
              <a:buFont typeface="Arial" panose="020B0604020202020204" pitchFamily="34" charset="0"/>
              <a:buNone/>
            </a:pPr>
            <a:r>
              <a:rPr lang="en-US" altLang="zh-CN"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applications use interactive graphics. There is virtually no area in which graphical displays cannot be </a:t>
            </a:r>
          </a:p>
          <a:p>
            <a:pPr algn="ctr">
              <a:lnSpc>
                <a:spcPct val="120000"/>
              </a:lnSpc>
              <a:buFont typeface="Arial" panose="020B0604020202020204" pitchFamily="34" charset="0"/>
              <a:buNone/>
            </a:pPr>
            <a:r>
              <a:rPr lang="en-US" altLang="zh-CN"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used to some advantage, and so it is not surprising to find the use of computer graphics so widespread. </a:t>
            </a:r>
          </a:p>
          <a:p>
            <a:pPr algn="ctr">
              <a:lnSpc>
                <a:spcPct val="120000"/>
              </a:lnSpc>
              <a:buFont typeface="Arial" panose="020B0604020202020204" pitchFamily="34" charset="0"/>
              <a:buNone/>
            </a:pPr>
            <a:r>
              <a:rPr lang="en-US" altLang="zh-CN"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Today, we find Computer Graphics used routinely in such diverse areas such as science, engineering, </a:t>
            </a:r>
          </a:p>
          <a:p>
            <a:pPr algn="ctr">
              <a:lnSpc>
                <a:spcPct val="120000"/>
              </a:lnSpc>
              <a:buFont typeface="Arial" panose="020B0604020202020204" pitchFamily="34" charset="0"/>
              <a:buNone/>
            </a:pPr>
            <a:r>
              <a:rPr lang="en-US" altLang="zh-CN"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medicine, business, industry, government, art, entertainment, advertising, education, training, etc.</a:t>
            </a:r>
            <a:endParaRPr lang="zh-CN" altLang="en-US" sz="13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Tree>
    <p:extLst>
      <p:ext uri="{BB962C8B-B14F-4D97-AF65-F5344CB8AC3E}">
        <p14:creationId xmlns:p14="http://schemas.microsoft.com/office/powerpoint/2010/main" val="2288447993"/>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2" presetClass="entr" presetSubtype="0" fill="hold" grpId="0" nodeType="afterEffect">
                                  <p:stCondLst>
                                    <p:cond delay="0"/>
                                  </p:stCondLst>
                                  <p:iterate type="lt">
                                    <p:tmPct val="10000"/>
                                  </p:iterate>
                                  <p:childTnLst>
                                    <p:set>
                                      <p:cBhvr>
                                        <p:cTn id="11" dur="1" fill="hold">
                                          <p:stCondLst>
                                            <p:cond delay="0"/>
                                          </p:stCondLst>
                                        </p:cTn>
                                        <p:tgtEl>
                                          <p:spTgt spid="3"/>
                                        </p:tgtEl>
                                        <p:attrNameLst>
                                          <p:attrName>style.visibility</p:attrName>
                                        </p:attrNameLst>
                                      </p:cBhvr>
                                      <p:to>
                                        <p:strVal val="visible"/>
                                      </p:to>
                                    </p:set>
                                    <p:animScale>
                                      <p:cBhvr>
                                        <p:cTn id="12"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3"/>
                                        </p:tgtEl>
                                        <p:attrNameLst>
                                          <p:attrName>ppt_x</p:attrName>
                                          <p:attrName>ppt_y</p:attrName>
                                        </p:attrNameLst>
                                      </p:cBhvr>
                                    </p:animMotion>
                                    <p:animEffect transition="in" filter="fade">
                                      <p:cBhvr>
                                        <p:cTn id="14" dur="1000"/>
                                        <p:tgtEl>
                                          <p:spTgt spid="3"/>
                                        </p:tgtEl>
                                      </p:cBhvr>
                                    </p:animEffect>
                                  </p:childTnLst>
                                </p:cTn>
                              </p:par>
                            </p:childTnLst>
                          </p:cTn>
                        </p:par>
                        <p:par>
                          <p:cTn id="15" fill="hold">
                            <p:stCondLst>
                              <p:cond delay="2600"/>
                            </p:stCondLst>
                            <p:childTnLst>
                              <p:par>
                                <p:cTn id="16" presetID="10"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CONTINUED</a:t>
            </a:r>
          </a:p>
        </p:txBody>
      </p:sp>
      <p:sp>
        <p:nvSpPr>
          <p:cNvPr id="6" name="文本框 4">
            <a:extLst>
              <a:ext uri="{FF2B5EF4-FFF2-40B4-BE49-F238E27FC236}">
                <a16:creationId xmlns:a16="http://schemas.microsoft.com/office/drawing/2014/main" id="{C207D48E-2815-EB32-6F97-66A1EE44E4E5}"/>
              </a:ext>
            </a:extLst>
          </p:cNvPr>
          <p:cNvSpPr txBox="1"/>
          <p:nvPr/>
        </p:nvSpPr>
        <p:spPr>
          <a:xfrm>
            <a:off x="583011" y="1195034"/>
            <a:ext cx="11189109" cy="830997"/>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dirty="0">
                <a:solidFill>
                  <a:srgbClr val="151472"/>
                </a:solidFill>
                <a:latin typeface="方正尚酷简体" panose="03000509000000000000" pitchFamily="65" charset="-122"/>
                <a:ea typeface="方正尚酷简体" panose="03000509000000000000" pitchFamily="65" charset="-122"/>
              </a:rPr>
              <a:t>Computer graphics are the representation of image data by a computer specifically with help from </a:t>
            </a:r>
          </a:p>
          <a:p>
            <a:pPr algn="l"/>
            <a:r>
              <a:rPr lang="en-US" altLang="zh-CN" sz="1600" dirty="0">
                <a:solidFill>
                  <a:srgbClr val="151472"/>
                </a:solidFill>
                <a:latin typeface="方正尚酷简体" panose="03000509000000000000" pitchFamily="65" charset="-122"/>
                <a:ea typeface="方正尚酷简体" panose="03000509000000000000" pitchFamily="65" charset="-122"/>
              </a:rPr>
              <a:t>specialized graphic hardware and software. Computer graphics is creation, manipulation and storage </a:t>
            </a:r>
          </a:p>
          <a:p>
            <a:pPr algn="l"/>
            <a:r>
              <a:rPr lang="en-US" altLang="zh-CN" sz="1600" dirty="0">
                <a:solidFill>
                  <a:srgbClr val="151472"/>
                </a:solidFill>
                <a:latin typeface="方正尚酷简体" panose="03000509000000000000" pitchFamily="65" charset="-122"/>
                <a:ea typeface="方正尚酷简体" panose="03000509000000000000" pitchFamily="65" charset="-122"/>
              </a:rPr>
              <a:t>of geometric objects (modelling) and their images (Rendering) shown in Figure 1.1</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pic>
        <p:nvPicPr>
          <p:cNvPr id="9" name="Picture 8">
            <a:extLst>
              <a:ext uri="{FF2B5EF4-FFF2-40B4-BE49-F238E27FC236}">
                <a16:creationId xmlns:a16="http://schemas.microsoft.com/office/drawing/2014/main" id="{FD904F0E-03DA-4914-5151-9E03DC3F90D2}"/>
              </a:ext>
            </a:extLst>
          </p:cNvPr>
          <p:cNvPicPr>
            <a:picLocks noChangeAspect="1"/>
          </p:cNvPicPr>
          <p:nvPr/>
        </p:nvPicPr>
        <p:blipFill>
          <a:blip r:embed="rId3"/>
          <a:stretch>
            <a:fillRect/>
          </a:stretch>
        </p:blipFill>
        <p:spPr>
          <a:xfrm>
            <a:off x="2900034" y="2186859"/>
            <a:ext cx="5660841" cy="2818007"/>
          </a:xfrm>
          <a:prstGeom prst="rect">
            <a:avLst/>
          </a:prstGeom>
        </p:spPr>
      </p:pic>
      <p:sp>
        <p:nvSpPr>
          <p:cNvPr id="16" name="TextBox 15">
            <a:extLst>
              <a:ext uri="{FF2B5EF4-FFF2-40B4-BE49-F238E27FC236}">
                <a16:creationId xmlns:a16="http://schemas.microsoft.com/office/drawing/2014/main" id="{ED71E526-D60E-FC83-2957-2CE046980DF8}"/>
              </a:ext>
            </a:extLst>
          </p:cNvPr>
          <p:cNvSpPr txBox="1"/>
          <p:nvPr/>
        </p:nvSpPr>
        <p:spPr>
          <a:xfrm>
            <a:off x="3706808" y="5049070"/>
            <a:ext cx="6094268" cy="369332"/>
          </a:xfrm>
          <a:prstGeom prst="rect">
            <a:avLst/>
          </a:prstGeom>
          <a:noFill/>
        </p:spPr>
        <p:txBody>
          <a:bodyPr wrap="square">
            <a:spAutoFit/>
          </a:bodyPr>
          <a:lstStyle/>
          <a:p>
            <a:r>
              <a:rPr lang="en-US" sz="1800" i="1" dirty="0">
                <a:effectLst/>
                <a:latin typeface="Times New Roman" panose="02020603050405020304" pitchFamily="18" charset="0"/>
                <a:ea typeface="Times New Roman" panose="02020603050405020304" pitchFamily="18" charset="0"/>
              </a:rPr>
              <a:t>Figure</a:t>
            </a:r>
            <a:r>
              <a:rPr lang="en-US" sz="1800" i="1" spc="-20" dirty="0">
                <a:effectLst/>
                <a:latin typeface="Times New Roman" panose="02020603050405020304" pitchFamily="18" charset="0"/>
                <a:ea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rPr>
              <a:t>1.1</a:t>
            </a:r>
            <a:r>
              <a:rPr lang="en-US" sz="1800" i="1" spc="-15" dirty="0">
                <a:effectLst/>
                <a:latin typeface="Times New Roman" panose="02020603050405020304" pitchFamily="18" charset="0"/>
                <a:ea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rPr>
              <a:t>:</a:t>
            </a:r>
            <a:r>
              <a:rPr lang="en-US" sz="1800" i="1" spc="-15" dirty="0">
                <a:effectLst/>
                <a:latin typeface="Times New Roman" panose="02020603050405020304" pitchFamily="18" charset="0"/>
                <a:ea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rPr>
              <a:t>OpenGL</a:t>
            </a:r>
            <a:r>
              <a:rPr lang="en-US" sz="1800" i="1" spc="-40" dirty="0">
                <a:effectLst/>
                <a:latin typeface="Times New Roman" panose="02020603050405020304" pitchFamily="18" charset="0"/>
                <a:ea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rPr>
              <a:t>and</a:t>
            </a:r>
            <a:r>
              <a:rPr lang="en-US" sz="1800" i="1" spc="-15" dirty="0">
                <a:effectLst/>
                <a:latin typeface="Times New Roman" panose="02020603050405020304" pitchFamily="18" charset="0"/>
                <a:ea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rPr>
              <a:t>Related</a:t>
            </a:r>
            <a:r>
              <a:rPr lang="en-US" sz="1800" i="1" spc="-35" dirty="0">
                <a:effectLst/>
                <a:latin typeface="Times New Roman" panose="02020603050405020304" pitchFamily="18" charset="0"/>
                <a:ea typeface="Times New Roman" panose="02020603050405020304" pitchFamily="18" charset="0"/>
              </a:rPr>
              <a:t> </a:t>
            </a:r>
            <a:r>
              <a:rPr lang="en-US" sz="1800" i="1" spc="-20" dirty="0">
                <a:effectLst/>
                <a:latin typeface="Times New Roman" panose="02020603050405020304" pitchFamily="18" charset="0"/>
                <a:ea typeface="Times New Roman" panose="02020603050405020304" pitchFamily="18" charset="0"/>
              </a:rPr>
              <a:t>APIs</a:t>
            </a:r>
            <a:endParaRPr lang="en-IN" dirty="0"/>
          </a:p>
        </p:txBody>
      </p:sp>
      <p:sp>
        <p:nvSpPr>
          <p:cNvPr id="17" name="TextBox 16">
            <a:extLst>
              <a:ext uri="{FF2B5EF4-FFF2-40B4-BE49-F238E27FC236}">
                <a16:creationId xmlns:a16="http://schemas.microsoft.com/office/drawing/2014/main" id="{27BB5ED5-15ED-039C-8A1B-287A77AD2177}"/>
              </a:ext>
            </a:extLst>
          </p:cNvPr>
          <p:cNvSpPr txBox="1"/>
          <p:nvPr/>
        </p:nvSpPr>
        <p:spPr>
          <a:xfrm>
            <a:off x="812181" y="5458300"/>
            <a:ext cx="10370127" cy="1400383"/>
          </a:xfrm>
          <a:prstGeom prst="rect">
            <a:avLst/>
          </a:prstGeom>
          <a:noFill/>
        </p:spPr>
        <p:txBody>
          <a:bodyPr wrap="square" rtlCol="0">
            <a:spAutoFit/>
          </a:bodyPr>
          <a:lstStyle/>
          <a:p>
            <a:pPr algn="l"/>
            <a:r>
              <a:rPr lang="en-US" altLang="zh-CN" sz="1700" dirty="0">
                <a:solidFill>
                  <a:srgbClr val="151472"/>
                </a:solidFill>
                <a:latin typeface="方正尚酷简体" panose="03000509000000000000" pitchFamily="65" charset="-122"/>
                <a:ea typeface="方正尚酷简体" panose="03000509000000000000" pitchFamily="65" charset="-122"/>
              </a:rPr>
              <a:t>OpenGL (Open Graphics Library) is a cross-platform, hardware-accelerated, language-independent, industrial standard API for producing 3D (including 2D) graphics. Modern computers have dedicated GPU (Graphics Processing Unit) with its own memory to speed up graphics rendering. OpenGL is the software interface to graphics hardware. OpenGL graphic rendering commands issued by your applications could be directed to the graphic hardware and accelerated</a:t>
            </a:r>
            <a:endParaRPr lang="zh-CN" altLang="en-US" sz="1700" dirty="0">
              <a:solidFill>
                <a:srgbClr val="151472"/>
              </a:solidFill>
              <a:latin typeface="方正尚酷简体" panose="03000509000000000000" pitchFamily="65" charset="-122"/>
              <a:ea typeface="方正尚酷简体" panose="03000509000000000000" pitchFamily="65" charset="-122"/>
            </a:endParaRPr>
          </a:p>
        </p:txBody>
      </p:sp>
    </p:spTree>
    <p:extLst>
      <p:ext uri="{BB962C8B-B14F-4D97-AF65-F5344CB8AC3E}">
        <p14:creationId xmlns:p14="http://schemas.microsoft.com/office/powerpoint/2010/main" val="3436696927"/>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2150"/>
                            </p:stCondLst>
                            <p:childTnLst>
                              <p:par>
                                <p:cTn id="26" presetID="53" presetClass="entr" presetSubtype="16"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par>
                                <p:cTn id="31" presetID="22" presetClass="entr" presetSubtype="8"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par>
                                <p:cTn id="34" presetID="22" presetClass="entr" presetSubtype="8"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par>
                                <p:cTn id="37" presetID="22" presetClass="entr" presetSubtype="8"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wipe(left)">
                                      <p:cBhvr>
                                        <p:cTn id="3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a:extLst>
              <a:ext uri="{FF2B5EF4-FFF2-40B4-BE49-F238E27FC236}">
                <a16:creationId xmlns:a16="http://schemas.microsoft.com/office/drawing/2014/main" id="{31AFAAD4-18C2-EC8E-519D-17AF260D2C41}"/>
              </a:ext>
            </a:extLst>
          </p:cNvPr>
          <p:cNvSpPr txBox="1"/>
          <p:nvPr/>
        </p:nvSpPr>
        <p:spPr>
          <a:xfrm>
            <a:off x="1144594" y="1294619"/>
            <a:ext cx="923330" cy="3088346"/>
          </a:xfrm>
          <a:prstGeom prst="rect">
            <a:avLst/>
          </a:prstGeom>
          <a:noFill/>
        </p:spPr>
        <p:txBody>
          <a:bodyPr vert="eaVert" wrap="none" rtlCol="0">
            <a:spAutoFit/>
          </a:bodyPr>
          <a:lstStyle/>
          <a:p>
            <a:r>
              <a:rPr lang="en-US" altLang="zh-CN" sz="4800" dirty="0">
                <a:solidFill>
                  <a:srgbClr val="151472"/>
                </a:solidFill>
                <a:latin typeface="迷你简菱心" panose="02010609000101010101" pitchFamily="49" charset="-122"/>
                <a:ea typeface="迷你简菱心" panose="02010609000101010101" pitchFamily="49" charset="-122"/>
              </a:rPr>
              <a:t>LIBRARIES</a:t>
            </a:r>
          </a:p>
        </p:txBody>
      </p:sp>
      <p:cxnSp>
        <p:nvCxnSpPr>
          <p:cNvPr id="3" name="直接连接符 7">
            <a:extLst>
              <a:ext uri="{FF2B5EF4-FFF2-40B4-BE49-F238E27FC236}">
                <a16:creationId xmlns:a16="http://schemas.microsoft.com/office/drawing/2014/main" id="{7314C654-7F51-11B7-4A03-3AAB224FE089}"/>
              </a:ext>
            </a:extLst>
          </p:cNvPr>
          <p:cNvCxnSpPr>
            <a:cxnSpLocks/>
          </p:cNvCxnSpPr>
          <p:nvPr/>
        </p:nvCxnSpPr>
        <p:spPr>
          <a:xfrm>
            <a:off x="2055910" y="1016514"/>
            <a:ext cx="0" cy="348275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8">
            <a:extLst>
              <a:ext uri="{FF2B5EF4-FFF2-40B4-BE49-F238E27FC236}">
                <a16:creationId xmlns:a16="http://schemas.microsoft.com/office/drawing/2014/main" id="{F5259405-8A7B-8472-5A25-2F389CDE9182}"/>
              </a:ext>
            </a:extLst>
          </p:cNvPr>
          <p:cNvSpPr txBox="1"/>
          <p:nvPr/>
        </p:nvSpPr>
        <p:spPr>
          <a:xfrm>
            <a:off x="7095528" y="1510304"/>
            <a:ext cx="4663649" cy="584775"/>
          </a:xfrm>
          <a:prstGeom prst="rect">
            <a:avLst/>
          </a:prstGeom>
          <a:noFill/>
        </p:spPr>
        <p:txBody>
          <a:bodyPr wrap="square" rtlCol="0">
            <a:spAutoFit/>
          </a:bodyPr>
          <a:lstStyle/>
          <a:p>
            <a:r>
              <a:rPr lang="en-US" altLang="zh-CN" sz="3200" dirty="0">
                <a:solidFill>
                  <a:srgbClr val="151472"/>
                </a:solidFill>
                <a:latin typeface="方正尚酷简体" panose="03000509000000000000" pitchFamily="65" charset="-122"/>
                <a:ea typeface="方正尚酷简体" panose="03000509000000000000" pitchFamily="65" charset="-122"/>
              </a:rPr>
              <a:t>Core OpenGL (GL)</a:t>
            </a:r>
            <a:endParaRPr lang="zh-CN" altLang="en-US" sz="3200" dirty="0">
              <a:solidFill>
                <a:srgbClr val="151472"/>
              </a:solidFill>
              <a:latin typeface="方正尚酷简体" panose="03000509000000000000" pitchFamily="65" charset="-122"/>
              <a:ea typeface="方正尚酷简体" panose="03000509000000000000" pitchFamily="65" charset="-122"/>
            </a:endParaRPr>
          </a:p>
        </p:txBody>
      </p:sp>
      <p:grpSp>
        <p:nvGrpSpPr>
          <p:cNvPr id="5" name="组合 9">
            <a:extLst>
              <a:ext uri="{FF2B5EF4-FFF2-40B4-BE49-F238E27FC236}">
                <a16:creationId xmlns:a16="http://schemas.microsoft.com/office/drawing/2014/main" id="{305CA9A8-0003-9673-7EFE-4B341C05C647}"/>
              </a:ext>
            </a:extLst>
          </p:cNvPr>
          <p:cNvGrpSpPr/>
          <p:nvPr/>
        </p:nvGrpSpPr>
        <p:grpSpPr>
          <a:xfrm>
            <a:off x="5175820" y="1478167"/>
            <a:ext cx="6482780" cy="639760"/>
            <a:chOff x="4611330" y="1493841"/>
            <a:chExt cx="5515896" cy="639760"/>
          </a:xfrm>
        </p:grpSpPr>
        <p:sp>
          <p:nvSpPr>
            <p:cNvPr id="6" name="矩形 10">
              <a:extLst>
                <a:ext uri="{FF2B5EF4-FFF2-40B4-BE49-F238E27FC236}">
                  <a16:creationId xmlns:a16="http://schemas.microsoft.com/office/drawing/2014/main" id="{F68CC6DF-9613-561E-2C4C-7EC3DBC33AE2}"/>
                </a:ext>
              </a:extLst>
            </p:cNvPr>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11">
              <a:extLst>
                <a:ext uri="{FF2B5EF4-FFF2-40B4-BE49-F238E27FC236}">
                  <a16:creationId xmlns:a16="http://schemas.microsoft.com/office/drawing/2014/main" id="{39087891-FDDF-6C01-D649-BDD6C15C7352}"/>
                </a:ext>
              </a:extLst>
            </p:cNvPr>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01</a:t>
              </a:r>
              <a:endParaRPr lang="zh-CN" altLang="en-US" sz="3600" spc="300" dirty="0">
                <a:latin typeface="Agency FB" panose="020B0503020202020204" pitchFamily="34" charset="0"/>
              </a:endParaRPr>
            </a:p>
          </p:txBody>
        </p:sp>
      </p:grpSp>
      <p:sp>
        <p:nvSpPr>
          <p:cNvPr id="8" name="文本框 12">
            <a:extLst>
              <a:ext uri="{FF2B5EF4-FFF2-40B4-BE49-F238E27FC236}">
                <a16:creationId xmlns:a16="http://schemas.microsoft.com/office/drawing/2014/main" id="{1CEA7537-8A08-C80C-0A66-CCABC675835B}"/>
              </a:ext>
            </a:extLst>
          </p:cNvPr>
          <p:cNvSpPr txBox="1"/>
          <p:nvPr/>
        </p:nvSpPr>
        <p:spPr>
          <a:xfrm>
            <a:off x="7095528" y="2441186"/>
            <a:ext cx="4663649" cy="584775"/>
          </a:xfrm>
          <a:prstGeom prst="rect">
            <a:avLst/>
          </a:prstGeom>
          <a:noFill/>
        </p:spPr>
        <p:txBody>
          <a:bodyPr wrap="none" rtlCol="0">
            <a:spAutoFit/>
          </a:bodyPr>
          <a:lstStyle/>
          <a:p>
            <a:r>
              <a:rPr lang="en-US" altLang="zh-CN" sz="3200" dirty="0">
                <a:solidFill>
                  <a:srgbClr val="151472"/>
                </a:solidFill>
                <a:latin typeface="方正尚酷简体" panose="03000509000000000000" pitchFamily="65" charset="-122"/>
                <a:ea typeface="方正尚酷简体" panose="03000509000000000000" pitchFamily="65" charset="-122"/>
              </a:rPr>
              <a:t>OpenGL Utility Library</a:t>
            </a:r>
            <a:endParaRPr lang="zh-CN" altLang="en-US" sz="3200" dirty="0">
              <a:solidFill>
                <a:srgbClr val="151472"/>
              </a:solidFill>
              <a:latin typeface="方正尚酷简体" panose="03000509000000000000" pitchFamily="65" charset="-122"/>
              <a:ea typeface="方正尚酷简体" panose="03000509000000000000" pitchFamily="65" charset="-122"/>
            </a:endParaRPr>
          </a:p>
        </p:txBody>
      </p:sp>
      <p:grpSp>
        <p:nvGrpSpPr>
          <p:cNvPr id="9" name="组合 13">
            <a:extLst>
              <a:ext uri="{FF2B5EF4-FFF2-40B4-BE49-F238E27FC236}">
                <a16:creationId xmlns:a16="http://schemas.microsoft.com/office/drawing/2014/main" id="{5A22E66E-1038-A237-0488-8B18FAD3658E}"/>
              </a:ext>
            </a:extLst>
          </p:cNvPr>
          <p:cNvGrpSpPr/>
          <p:nvPr/>
        </p:nvGrpSpPr>
        <p:grpSpPr>
          <a:xfrm>
            <a:off x="5175820" y="2409049"/>
            <a:ext cx="6482780" cy="639760"/>
            <a:chOff x="4611330" y="1493841"/>
            <a:chExt cx="5515896" cy="639760"/>
          </a:xfrm>
        </p:grpSpPr>
        <p:sp>
          <p:nvSpPr>
            <p:cNvPr id="10" name="矩形 14">
              <a:extLst>
                <a:ext uri="{FF2B5EF4-FFF2-40B4-BE49-F238E27FC236}">
                  <a16:creationId xmlns:a16="http://schemas.microsoft.com/office/drawing/2014/main" id="{82AC2594-8FF0-1BA9-8CED-4593993FF662}"/>
                </a:ext>
              </a:extLst>
            </p:cNvPr>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5">
              <a:extLst>
                <a:ext uri="{FF2B5EF4-FFF2-40B4-BE49-F238E27FC236}">
                  <a16:creationId xmlns:a16="http://schemas.microsoft.com/office/drawing/2014/main" id="{08BE6653-B49A-79DC-79A9-43762B873495}"/>
                </a:ext>
              </a:extLst>
            </p:cNvPr>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02</a:t>
              </a:r>
              <a:endParaRPr lang="zh-CN" altLang="en-US" sz="3600" spc="300" dirty="0">
                <a:latin typeface="Agency FB" panose="020B0503020202020204" pitchFamily="34" charset="0"/>
              </a:endParaRPr>
            </a:p>
          </p:txBody>
        </p:sp>
      </p:grpSp>
      <p:sp>
        <p:nvSpPr>
          <p:cNvPr id="12" name="文本框 16">
            <a:extLst>
              <a:ext uri="{FF2B5EF4-FFF2-40B4-BE49-F238E27FC236}">
                <a16:creationId xmlns:a16="http://schemas.microsoft.com/office/drawing/2014/main" id="{5940B60A-45AF-1F21-5DC3-A29C77A43902}"/>
              </a:ext>
            </a:extLst>
          </p:cNvPr>
          <p:cNvSpPr txBox="1"/>
          <p:nvPr/>
        </p:nvSpPr>
        <p:spPr>
          <a:xfrm>
            <a:off x="7095527" y="3383643"/>
            <a:ext cx="4802064" cy="569387"/>
          </a:xfrm>
          <a:prstGeom prst="rect">
            <a:avLst/>
          </a:prstGeom>
          <a:noFill/>
        </p:spPr>
        <p:txBody>
          <a:bodyPr wrap="square" rtlCol="0">
            <a:spAutoFit/>
          </a:bodyPr>
          <a:lstStyle/>
          <a:p>
            <a:r>
              <a:rPr lang="en-US" altLang="zh-CN" sz="3100" dirty="0">
                <a:solidFill>
                  <a:srgbClr val="151472"/>
                </a:solidFill>
                <a:latin typeface="方正尚酷简体" panose="03000509000000000000" pitchFamily="65" charset="-122"/>
                <a:ea typeface="方正尚酷简体" panose="03000509000000000000" pitchFamily="65" charset="-122"/>
              </a:rPr>
              <a:t>OpenGL </a:t>
            </a:r>
            <a:r>
              <a:rPr lang="en-US" altLang="zh-CN" sz="3100" dirty="0" err="1">
                <a:solidFill>
                  <a:srgbClr val="151472"/>
                </a:solidFill>
                <a:latin typeface="方正尚酷简体" panose="03000509000000000000" pitchFamily="65" charset="-122"/>
                <a:ea typeface="方正尚酷简体" panose="03000509000000000000" pitchFamily="65" charset="-122"/>
              </a:rPr>
              <a:t>Utilites</a:t>
            </a:r>
            <a:r>
              <a:rPr lang="en-US" altLang="zh-CN" sz="3100" dirty="0">
                <a:solidFill>
                  <a:srgbClr val="151472"/>
                </a:solidFill>
                <a:latin typeface="方正尚酷简体" panose="03000509000000000000" pitchFamily="65" charset="-122"/>
                <a:ea typeface="方正尚酷简体" panose="03000509000000000000" pitchFamily="65" charset="-122"/>
              </a:rPr>
              <a:t> Toolkit </a:t>
            </a:r>
            <a:endParaRPr lang="zh-CN" altLang="en-US" sz="3100" dirty="0">
              <a:solidFill>
                <a:srgbClr val="151472"/>
              </a:solidFill>
              <a:latin typeface="方正尚酷简体" panose="03000509000000000000" pitchFamily="65" charset="-122"/>
              <a:ea typeface="方正尚酷简体" panose="03000509000000000000" pitchFamily="65" charset="-122"/>
            </a:endParaRPr>
          </a:p>
        </p:txBody>
      </p:sp>
      <p:grpSp>
        <p:nvGrpSpPr>
          <p:cNvPr id="13" name="组合 17">
            <a:extLst>
              <a:ext uri="{FF2B5EF4-FFF2-40B4-BE49-F238E27FC236}">
                <a16:creationId xmlns:a16="http://schemas.microsoft.com/office/drawing/2014/main" id="{9BAAC378-7C4C-794D-5F1A-0537BEDB79A7}"/>
              </a:ext>
            </a:extLst>
          </p:cNvPr>
          <p:cNvGrpSpPr/>
          <p:nvPr/>
        </p:nvGrpSpPr>
        <p:grpSpPr>
          <a:xfrm>
            <a:off x="5175820" y="3339931"/>
            <a:ext cx="6482780" cy="639760"/>
            <a:chOff x="4611330" y="1493841"/>
            <a:chExt cx="5515896" cy="639760"/>
          </a:xfrm>
        </p:grpSpPr>
        <p:sp>
          <p:nvSpPr>
            <p:cNvPr id="14" name="矩形 18">
              <a:extLst>
                <a:ext uri="{FF2B5EF4-FFF2-40B4-BE49-F238E27FC236}">
                  <a16:creationId xmlns:a16="http://schemas.microsoft.com/office/drawing/2014/main" id="{ACDD0D4A-2BF1-4F5F-0B0C-0679819DCA86}"/>
                </a:ext>
              </a:extLst>
            </p:cNvPr>
            <p:cNvSpPr/>
            <p:nvPr/>
          </p:nvSpPr>
          <p:spPr>
            <a:xfrm>
              <a:off x="6096000" y="1493841"/>
              <a:ext cx="4031226" cy="639760"/>
            </a:xfrm>
            <a:prstGeom prst="rect">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9">
              <a:extLst>
                <a:ext uri="{FF2B5EF4-FFF2-40B4-BE49-F238E27FC236}">
                  <a16:creationId xmlns:a16="http://schemas.microsoft.com/office/drawing/2014/main" id="{89164C8E-9B4E-4F53-DBB6-5E70788BC846}"/>
                </a:ext>
              </a:extLst>
            </p:cNvPr>
            <p:cNvSpPr/>
            <p:nvPr/>
          </p:nvSpPr>
          <p:spPr>
            <a:xfrm>
              <a:off x="4611330" y="1493841"/>
              <a:ext cx="1484670" cy="639760"/>
            </a:xfrm>
            <a:prstGeom prst="rect">
              <a:avLst/>
            </a:prstGeom>
            <a:solidFill>
              <a:srgbClr val="151472"/>
            </a:solidFill>
            <a:ln>
              <a:noFill/>
            </a:ln>
          </p:spPr>
          <p:style>
            <a:lnRef idx="2">
              <a:schemeClr val="accent1">
                <a:shade val="50000"/>
              </a:schemeClr>
            </a:lnRef>
            <a:fillRef idx="1">
              <a:schemeClr val="accent1"/>
            </a:fillRef>
            <a:effectRef idx="0">
              <a:schemeClr val="accent1"/>
            </a:effectRef>
            <a:fontRef idx="minor">
              <a:schemeClr val="lt1"/>
            </a:fontRef>
          </p:style>
          <p:txBody>
            <a:bodyPr bIns="0" rtlCol="0" anchor="ctr"/>
            <a:lstStyle/>
            <a:p>
              <a:pPr algn="ctr"/>
              <a:r>
                <a:rPr lang="en-US" altLang="zh-CN" sz="3600" spc="300" dirty="0">
                  <a:latin typeface="Agency FB" panose="020B0503020202020204" pitchFamily="34" charset="0"/>
                </a:rPr>
                <a:t>03</a:t>
              </a:r>
              <a:endParaRPr lang="zh-CN" altLang="en-US" sz="3600" spc="300" dirty="0">
                <a:latin typeface="Agency FB" panose="020B0503020202020204" pitchFamily="34" charset="0"/>
              </a:endParaRPr>
            </a:p>
          </p:txBody>
        </p:sp>
      </p:grpSp>
      <p:sp>
        <p:nvSpPr>
          <p:cNvPr id="25" name="TextBox 24">
            <a:extLst>
              <a:ext uri="{FF2B5EF4-FFF2-40B4-BE49-F238E27FC236}">
                <a16:creationId xmlns:a16="http://schemas.microsoft.com/office/drawing/2014/main" id="{71D1327A-3B46-2062-B1AB-3FAD7542CC94}"/>
              </a:ext>
            </a:extLst>
          </p:cNvPr>
          <p:cNvSpPr txBox="1"/>
          <p:nvPr/>
        </p:nvSpPr>
        <p:spPr>
          <a:xfrm>
            <a:off x="952500" y="4891637"/>
            <a:ext cx="11239500" cy="1754326"/>
          </a:xfrm>
          <a:prstGeom prst="rect">
            <a:avLst/>
          </a:prstGeom>
          <a:noFill/>
        </p:spPr>
        <p:txBody>
          <a:bodyPr wrap="square" rtlCol="0">
            <a:spAutoFit/>
          </a:bodyPr>
          <a:lstStyle/>
          <a:p>
            <a:r>
              <a:rPr lang="en-US" altLang="zh-CN" sz="1800" b="1" dirty="0">
                <a:solidFill>
                  <a:srgbClr val="151472"/>
                </a:solidFill>
                <a:latin typeface="方正尚酷简体" panose="03000509000000000000" pitchFamily="65" charset="-122"/>
                <a:ea typeface="方正尚酷简体" panose="03000509000000000000" pitchFamily="65" charset="-122"/>
              </a:rPr>
              <a:t>1). Core OpenGL (GL):</a:t>
            </a:r>
            <a:r>
              <a:rPr lang="en-US" altLang="zh-CN" b="1" dirty="0">
                <a:solidFill>
                  <a:srgbClr val="151472"/>
                </a:solidFill>
                <a:latin typeface="方正尚酷简体" panose="03000509000000000000" pitchFamily="65" charset="-122"/>
                <a:ea typeface="方正尚酷简体" panose="03000509000000000000" pitchFamily="65" charset="-122"/>
              </a:rPr>
              <a:t> </a:t>
            </a:r>
            <a:r>
              <a:rPr lang="en-US" altLang="zh-CN" sz="1800" dirty="0">
                <a:solidFill>
                  <a:srgbClr val="151472"/>
                </a:solidFill>
                <a:latin typeface="方正尚酷简体" panose="03000509000000000000" pitchFamily="65" charset="-122"/>
                <a:ea typeface="方正尚酷简体" panose="03000509000000000000" pitchFamily="65" charset="-122"/>
              </a:rPr>
              <a:t>Creation of models using set of geometric primitives such as points, 		            	           line and polygon.</a:t>
            </a:r>
          </a:p>
          <a:p>
            <a:r>
              <a:rPr lang="en-US" altLang="zh-CN" sz="1800" b="1" dirty="0">
                <a:solidFill>
                  <a:srgbClr val="151472"/>
                </a:solidFill>
                <a:latin typeface="方正尚酷简体" panose="03000509000000000000" pitchFamily="65" charset="-122"/>
                <a:ea typeface="方正尚酷简体" panose="03000509000000000000" pitchFamily="65" charset="-122"/>
              </a:rPr>
              <a:t>2) OpenGL Utility Library (GLU):  </a:t>
            </a:r>
            <a:r>
              <a:rPr lang="en-US" altLang="zh-CN" sz="1800" dirty="0">
                <a:solidFill>
                  <a:srgbClr val="151472"/>
                </a:solidFill>
                <a:latin typeface="方正尚酷简体" panose="03000509000000000000" pitchFamily="65" charset="-122"/>
                <a:ea typeface="方正尚酷简体" panose="03000509000000000000" pitchFamily="65" charset="-122"/>
              </a:rPr>
              <a:t>This library is built on top of Core OpenGL to provide important           utilities ( such as setting camera view and projection ) and more building models.</a:t>
            </a:r>
          </a:p>
          <a:p>
            <a:r>
              <a:rPr lang="en-US" altLang="zh-CN" sz="1800" b="1" dirty="0">
                <a:solidFill>
                  <a:srgbClr val="151472"/>
                </a:solidFill>
                <a:latin typeface="方正尚酷简体" panose="03000509000000000000" pitchFamily="65" charset="-122"/>
                <a:ea typeface="方正尚酷简体" panose="03000509000000000000" pitchFamily="65" charset="-122"/>
              </a:rPr>
              <a:t>3). OpenGL </a:t>
            </a:r>
            <a:r>
              <a:rPr lang="en-US" altLang="zh-CN" sz="1800" b="1" dirty="0" err="1">
                <a:solidFill>
                  <a:srgbClr val="151472"/>
                </a:solidFill>
                <a:latin typeface="方正尚酷简体" panose="03000509000000000000" pitchFamily="65" charset="-122"/>
                <a:ea typeface="方正尚酷简体" panose="03000509000000000000" pitchFamily="65" charset="-122"/>
              </a:rPr>
              <a:t>Utilites</a:t>
            </a:r>
            <a:r>
              <a:rPr lang="en-US" altLang="zh-CN" sz="1800" b="1" dirty="0">
                <a:solidFill>
                  <a:srgbClr val="151472"/>
                </a:solidFill>
                <a:latin typeface="方正尚酷简体" panose="03000509000000000000" pitchFamily="65" charset="-122"/>
                <a:ea typeface="方正尚酷简体" panose="03000509000000000000" pitchFamily="65" charset="-122"/>
              </a:rPr>
              <a:t> Toolkit (GLUT): </a:t>
            </a:r>
            <a:r>
              <a:rPr lang="en-US" altLang="zh-CN" sz="1800" dirty="0">
                <a:solidFill>
                  <a:srgbClr val="151472"/>
                </a:solidFill>
                <a:latin typeface="方正尚酷简体" panose="03000509000000000000" pitchFamily="65" charset="-122"/>
                <a:ea typeface="方正尚酷简体" panose="03000509000000000000" pitchFamily="65" charset="-122"/>
              </a:rPr>
              <a:t>OpenGL is designed to be independent of windowing system or Operating System.</a:t>
            </a:r>
          </a:p>
        </p:txBody>
      </p:sp>
    </p:spTree>
    <p:extLst>
      <p:ext uri="{BB962C8B-B14F-4D97-AF65-F5344CB8AC3E}">
        <p14:creationId xmlns:p14="http://schemas.microsoft.com/office/powerpoint/2010/main" val="2163760871"/>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iterate type="lt">
                                    <p:tmPct val="10000"/>
                                  </p:iterate>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p:cTn id="7"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2">
                                            <p:txEl>
                                              <p:pRg st="0" end="0"/>
                                            </p:txEl>
                                          </p:spTgt>
                                        </p:tgtEl>
                                        <p:attrNameLst>
                                          <p:attrName>ppt_h</p:attrName>
                                        </p:attrNameLst>
                                      </p:cBhvr>
                                      <p:tavLst>
                                        <p:tav tm="0">
                                          <p:val>
                                            <p:fltVal val="0"/>
                                          </p:val>
                                        </p:tav>
                                        <p:tav tm="100000">
                                          <p:val>
                                            <p:strVal val="#ppt_h"/>
                                          </p:val>
                                        </p:tav>
                                      </p:tavLst>
                                    </p:anim>
                                  </p:childTnLst>
                                </p:cTn>
                              </p:par>
                            </p:childTnLst>
                          </p:cTn>
                        </p:par>
                        <p:par>
                          <p:cTn id="9" fill="hold">
                            <p:stCondLst>
                              <p:cond delay="900"/>
                            </p:stCondLst>
                            <p:childTnLst>
                              <p:par>
                                <p:cTn id="10" presetID="22" presetClass="entr" presetSubtype="1"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1500"/>
                                        <p:tgtEl>
                                          <p:spTgt spid="3"/>
                                        </p:tgtEl>
                                      </p:cBhvr>
                                    </p:animEffect>
                                  </p:childTnLst>
                                </p:cTn>
                              </p:par>
                            </p:childTnLst>
                          </p:cTn>
                        </p:par>
                        <p:par>
                          <p:cTn id="13" fill="hold">
                            <p:stCondLst>
                              <p:cond delay="2400"/>
                            </p:stCondLst>
                            <p:childTnLst>
                              <p:par>
                                <p:cTn id="14" presetID="10"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childTnLst>
                                </p:cTn>
                              </p:par>
                              <p:par>
                                <p:cTn id="17" presetID="42" presetClass="path" presetSubtype="0" decel="100000" fill="hold" nodeType="withEffect">
                                  <p:stCondLst>
                                    <p:cond delay="0"/>
                                  </p:stCondLst>
                                  <p:childTnLst>
                                    <p:animMotion origin="layout" path="M -4.58333E-6 2.96296E-6 L -4.58333E-6 0.23565 " pathEditMode="relative" rAng="0" ptsTypes="AA">
                                      <p:cBhvr>
                                        <p:cTn id="18" dur="1000" spd="-100000" fill="hold"/>
                                        <p:tgtEl>
                                          <p:spTgt spid="5"/>
                                        </p:tgtEl>
                                        <p:attrNameLst>
                                          <p:attrName>ppt_x</p:attrName>
                                          <p:attrName>ppt_y</p:attrName>
                                        </p:attrNameLst>
                                      </p:cBhvr>
                                      <p:rCtr x="0" y="11782"/>
                                    </p:animMotion>
                                  </p:childTnLst>
                                </p:cTn>
                              </p:par>
                            </p:childTnLst>
                          </p:cTn>
                        </p:par>
                        <p:par>
                          <p:cTn id="19" fill="hold">
                            <p:stCondLst>
                              <p:cond delay="3400"/>
                            </p:stCondLst>
                            <p:childTnLst>
                              <p:par>
                                <p:cTn id="20" presetID="23" presetClass="entr" presetSubtype="16" fill="hold" nodeType="afterEffect">
                                  <p:stCondLst>
                                    <p:cond delay="0"/>
                                  </p:stCondLst>
                                  <p:iterate type="lt">
                                    <p:tmPct val="10000"/>
                                  </p:iterate>
                                  <p:childTnLst>
                                    <p:set>
                                      <p:cBhvr>
                                        <p:cTn id="21" dur="1" fill="hold">
                                          <p:stCondLst>
                                            <p:cond delay="0"/>
                                          </p:stCondLst>
                                        </p:cTn>
                                        <p:tgtEl>
                                          <p:spTgt spid="4">
                                            <p:txEl>
                                              <p:pRg st="0" end="0"/>
                                            </p:txEl>
                                          </p:spTgt>
                                        </p:tgtEl>
                                        <p:attrNameLst>
                                          <p:attrName>style.visibility</p:attrName>
                                        </p:attrNameLst>
                                      </p:cBhvr>
                                      <p:to>
                                        <p:strVal val="visible"/>
                                      </p:to>
                                    </p:set>
                                    <p:anim calcmode="lin" valueType="num">
                                      <p:cBhvr>
                                        <p:cTn id="22"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23" dur="500" fill="hold"/>
                                        <p:tgtEl>
                                          <p:spTgt spid="4">
                                            <p:txEl>
                                              <p:pRg st="0" end="0"/>
                                            </p:txEl>
                                          </p:spTgt>
                                        </p:tgtEl>
                                        <p:attrNameLst>
                                          <p:attrName>ppt_h</p:attrName>
                                        </p:attrNameLst>
                                      </p:cBhvr>
                                      <p:tavLst>
                                        <p:tav tm="0">
                                          <p:val>
                                            <p:fltVal val="0"/>
                                          </p:val>
                                        </p:tav>
                                        <p:tav tm="100000">
                                          <p:val>
                                            <p:strVal val="#ppt_h"/>
                                          </p:val>
                                        </p:tav>
                                      </p:tavLst>
                                    </p:anim>
                                  </p:childTnLst>
                                </p:cTn>
                              </p:par>
                            </p:childTnLst>
                          </p:cTn>
                        </p:par>
                        <p:par>
                          <p:cTn id="24" fill="hold">
                            <p:stCondLst>
                              <p:cond delay="4550"/>
                            </p:stCondLst>
                            <p:childTnLst>
                              <p:par>
                                <p:cTn id="25" presetID="10" presetClass="entr" presetSubtype="0"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childTnLst>
                                </p:cTn>
                              </p:par>
                              <p:par>
                                <p:cTn id="28" presetID="42" presetClass="path" presetSubtype="0" decel="100000" fill="hold" nodeType="withEffect">
                                  <p:stCondLst>
                                    <p:cond delay="0"/>
                                  </p:stCondLst>
                                  <p:childTnLst>
                                    <p:animMotion origin="layout" path="M -4.58333E-6 3.33333E-6 L -4.58333E-6 0.23564 " pathEditMode="relative" rAng="0" ptsTypes="AA">
                                      <p:cBhvr>
                                        <p:cTn id="29" dur="1000" spd="-100000" fill="hold"/>
                                        <p:tgtEl>
                                          <p:spTgt spid="9"/>
                                        </p:tgtEl>
                                        <p:attrNameLst>
                                          <p:attrName>ppt_x</p:attrName>
                                          <p:attrName>ppt_y</p:attrName>
                                        </p:attrNameLst>
                                      </p:cBhvr>
                                      <p:rCtr x="0" y="11782"/>
                                    </p:animMotion>
                                  </p:childTnLst>
                                </p:cTn>
                              </p:par>
                            </p:childTnLst>
                          </p:cTn>
                        </p:par>
                        <p:par>
                          <p:cTn id="30" fill="hold">
                            <p:stCondLst>
                              <p:cond delay="5550"/>
                            </p:stCondLst>
                            <p:childTnLst>
                              <p:par>
                                <p:cTn id="31" presetID="23" presetClass="entr" presetSubtype="16" fill="hold" nodeType="afterEffect">
                                  <p:stCondLst>
                                    <p:cond delay="0"/>
                                  </p:stCondLst>
                                  <p:iterate type="lt">
                                    <p:tmPct val="10000"/>
                                  </p:iterate>
                                  <p:childTnLst>
                                    <p:set>
                                      <p:cBhvr>
                                        <p:cTn id="32" dur="1" fill="hold">
                                          <p:stCondLst>
                                            <p:cond delay="0"/>
                                          </p:stCondLst>
                                        </p:cTn>
                                        <p:tgtEl>
                                          <p:spTgt spid="8">
                                            <p:txEl>
                                              <p:pRg st="0" end="0"/>
                                            </p:txEl>
                                          </p:spTgt>
                                        </p:tgtEl>
                                        <p:attrNameLst>
                                          <p:attrName>style.visibility</p:attrName>
                                        </p:attrNameLst>
                                      </p:cBhvr>
                                      <p:to>
                                        <p:strVal val="visible"/>
                                      </p:to>
                                    </p:set>
                                    <p:anim calcmode="lin" valueType="num">
                                      <p:cBhvr>
                                        <p:cTn id="33" dur="500" fill="hold"/>
                                        <p:tgtEl>
                                          <p:spTgt spid="8">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8">
                                            <p:txEl>
                                              <p:pRg st="0" end="0"/>
                                            </p:txEl>
                                          </p:spTgt>
                                        </p:tgtEl>
                                        <p:attrNameLst>
                                          <p:attrName>ppt_h</p:attrName>
                                        </p:attrNameLst>
                                      </p:cBhvr>
                                      <p:tavLst>
                                        <p:tav tm="0">
                                          <p:val>
                                            <p:fltVal val="0"/>
                                          </p:val>
                                        </p:tav>
                                        <p:tav tm="100000">
                                          <p:val>
                                            <p:strVal val="#ppt_h"/>
                                          </p:val>
                                        </p:tav>
                                      </p:tavLst>
                                    </p:anim>
                                  </p:childTnLst>
                                </p:cTn>
                              </p:par>
                            </p:childTnLst>
                          </p:cTn>
                        </p:par>
                        <p:par>
                          <p:cTn id="35" fill="hold">
                            <p:stCondLst>
                              <p:cond delay="7000"/>
                            </p:stCondLst>
                            <p:childTnLst>
                              <p:par>
                                <p:cTn id="36" presetID="10" presetClass="entr" presetSubtype="0" fill="hold" nodeType="after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1000"/>
                                        <p:tgtEl>
                                          <p:spTgt spid="13"/>
                                        </p:tgtEl>
                                      </p:cBhvr>
                                    </p:animEffect>
                                  </p:childTnLst>
                                </p:cTn>
                              </p:par>
                              <p:par>
                                <p:cTn id="39" presetID="42" presetClass="path" presetSubtype="0" decel="100000" fill="hold" nodeType="withEffect">
                                  <p:stCondLst>
                                    <p:cond delay="0"/>
                                  </p:stCondLst>
                                  <p:childTnLst>
                                    <p:animMotion origin="layout" path="M -4.58333E-6 -4.81481E-6 L -4.58333E-6 0.23565 " pathEditMode="relative" rAng="0" ptsTypes="AA">
                                      <p:cBhvr>
                                        <p:cTn id="40" dur="1000" spd="-100000" fill="hold"/>
                                        <p:tgtEl>
                                          <p:spTgt spid="13"/>
                                        </p:tgtEl>
                                        <p:attrNameLst>
                                          <p:attrName>ppt_x</p:attrName>
                                          <p:attrName>ppt_y</p:attrName>
                                        </p:attrNameLst>
                                      </p:cBhvr>
                                      <p:rCtr x="0" y="11782"/>
                                    </p:animMotion>
                                  </p:childTnLst>
                                </p:cTn>
                              </p:par>
                            </p:childTnLst>
                          </p:cTn>
                        </p:par>
                        <p:par>
                          <p:cTn id="41" fill="hold">
                            <p:stCondLst>
                              <p:cond delay="8000"/>
                            </p:stCondLst>
                            <p:childTnLst>
                              <p:par>
                                <p:cTn id="42" presetID="23" presetClass="entr" presetSubtype="16" fill="hold" nodeType="afterEffect">
                                  <p:stCondLst>
                                    <p:cond delay="0"/>
                                  </p:stCondLst>
                                  <p:iterate type="lt">
                                    <p:tmPct val="10000"/>
                                  </p:iterate>
                                  <p:childTnLst>
                                    <p:set>
                                      <p:cBhvr>
                                        <p:cTn id="43" dur="1" fill="hold">
                                          <p:stCondLst>
                                            <p:cond delay="0"/>
                                          </p:stCondLst>
                                        </p:cTn>
                                        <p:tgtEl>
                                          <p:spTgt spid="12">
                                            <p:txEl>
                                              <p:pRg st="0" end="0"/>
                                            </p:txEl>
                                          </p:spTgt>
                                        </p:tgtEl>
                                        <p:attrNameLst>
                                          <p:attrName>style.visibility</p:attrName>
                                        </p:attrNameLst>
                                      </p:cBhvr>
                                      <p:to>
                                        <p:strVal val="visible"/>
                                      </p:to>
                                    </p:set>
                                    <p:anim calcmode="lin" valueType="num">
                                      <p:cBhvr>
                                        <p:cTn id="44" dur="500" fill="hold"/>
                                        <p:tgtEl>
                                          <p:spTgt spid="12">
                                            <p:txEl>
                                              <p:pRg st="0" end="0"/>
                                            </p:txEl>
                                          </p:spTgt>
                                        </p:tgtEl>
                                        <p:attrNameLst>
                                          <p:attrName>ppt_w</p:attrName>
                                        </p:attrNameLst>
                                      </p:cBhvr>
                                      <p:tavLst>
                                        <p:tav tm="0">
                                          <p:val>
                                            <p:fltVal val="0"/>
                                          </p:val>
                                        </p:tav>
                                        <p:tav tm="100000">
                                          <p:val>
                                            <p:strVal val="#ppt_w"/>
                                          </p:val>
                                        </p:tav>
                                      </p:tavLst>
                                    </p:anim>
                                    <p:anim calcmode="lin" valueType="num">
                                      <p:cBhvr>
                                        <p:cTn id="45" dur="500" fill="hold"/>
                                        <p:tgtEl>
                                          <p:spTgt spid="12">
                                            <p:txEl>
                                              <p:pRg st="0" end="0"/>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02 . Flow Chart</a:t>
            </a:r>
          </a:p>
        </p:txBody>
      </p:sp>
      <p:sp>
        <p:nvSpPr>
          <p:cNvPr id="6" name="文本框 4">
            <a:extLst>
              <a:ext uri="{FF2B5EF4-FFF2-40B4-BE49-F238E27FC236}">
                <a16:creationId xmlns:a16="http://schemas.microsoft.com/office/drawing/2014/main" id="{C207D48E-2815-EB32-6F97-66A1EE44E4E5}"/>
              </a:ext>
            </a:extLst>
          </p:cNvPr>
          <p:cNvSpPr txBox="1"/>
          <p:nvPr/>
        </p:nvSpPr>
        <p:spPr>
          <a:xfrm>
            <a:off x="583011" y="1195034"/>
            <a:ext cx="11189109" cy="830997"/>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dirty="0">
                <a:solidFill>
                  <a:srgbClr val="151472"/>
                </a:solidFill>
                <a:latin typeface="方正尚酷简体" panose="03000509000000000000" pitchFamily="65" charset="-122"/>
                <a:ea typeface="方正尚酷简体" panose="03000509000000000000" pitchFamily="65" charset="-122"/>
              </a:rPr>
              <a:t>Flowchart is a graphical representation of a computer program in relation to its sequence of functions. The flowchart shows the steps as boxes of various kinds, and their order by connecting the boxes with arrows. Flowcharts are used in analyzing, designing, documenting or managing a process or program in various fields.</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sp>
        <p:nvSpPr>
          <p:cNvPr id="16" name="TextBox 15">
            <a:extLst>
              <a:ext uri="{FF2B5EF4-FFF2-40B4-BE49-F238E27FC236}">
                <a16:creationId xmlns:a16="http://schemas.microsoft.com/office/drawing/2014/main" id="{ED71E526-D60E-FC83-2957-2CE046980DF8}"/>
              </a:ext>
            </a:extLst>
          </p:cNvPr>
          <p:cNvSpPr txBox="1"/>
          <p:nvPr/>
        </p:nvSpPr>
        <p:spPr>
          <a:xfrm>
            <a:off x="3405472" y="6372111"/>
            <a:ext cx="6094268" cy="369332"/>
          </a:xfrm>
          <a:prstGeom prst="rect">
            <a:avLst/>
          </a:prstGeom>
          <a:noFill/>
        </p:spPr>
        <p:txBody>
          <a:bodyPr wrap="square">
            <a:spAutoFit/>
          </a:bodyPr>
          <a:lstStyle/>
          <a:p>
            <a:pPr marR="138430" algn="ctr">
              <a:spcBef>
                <a:spcPts val="465"/>
              </a:spcBef>
              <a:spcAft>
                <a:spcPts val="0"/>
              </a:spcAft>
            </a:pPr>
            <a:r>
              <a:rPr lang="en-US" sz="1800" i="1">
                <a:solidFill>
                  <a:srgbClr val="231F20"/>
                </a:solidFill>
                <a:effectLst/>
                <a:latin typeface="Times New Roman" panose="02020603050405020304" pitchFamily="18" charset="0"/>
                <a:ea typeface="Times New Roman" panose="02020603050405020304" pitchFamily="18" charset="0"/>
              </a:rPr>
              <a:t>Figure</a:t>
            </a:r>
            <a:r>
              <a:rPr lang="en-US" sz="1800" i="1" spc="-15">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5.3</a:t>
            </a:r>
            <a:r>
              <a:rPr lang="en-US" sz="1800" i="1" spc="-15">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a:t>
            </a:r>
            <a:r>
              <a:rPr lang="en-US" sz="1800" i="1" spc="-15">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Flow</a:t>
            </a:r>
            <a:r>
              <a:rPr lang="en-US" sz="1800" i="1" spc="-15">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Chart</a:t>
            </a:r>
            <a:r>
              <a:rPr lang="en-US" sz="1800" i="1" spc="-15">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of</a:t>
            </a:r>
            <a:r>
              <a:rPr lang="en-US" sz="1800" i="1" spc="-10">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System</a:t>
            </a:r>
            <a:r>
              <a:rPr lang="en-US" sz="1800" i="1" spc="-20">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a:t>
            </a:r>
            <a:r>
              <a:rPr lang="en-US" sz="1800" i="1" spc="-15">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overall</a:t>
            </a:r>
            <a:r>
              <a:rPr lang="en-US" sz="1800" i="1" spc="-15">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flow</a:t>
            </a:r>
            <a:r>
              <a:rPr lang="en-US" sz="1800" i="1" spc="-10">
                <a:solidFill>
                  <a:srgbClr val="231F20"/>
                </a:solidFill>
                <a:effectLst/>
                <a:latin typeface="Times New Roman" panose="02020603050405020304" pitchFamily="18" charset="0"/>
                <a:ea typeface="Times New Roman" panose="02020603050405020304" pitchFamily="18" charset="0"/>
              </a:rPr>
              <a:t> </a:t>
            </a:r>
            <a:r>
              <a:rPr lang="en-US" sz="1800" i="1">
                <a:solidFill>
                  <a:srgbClr val="231F20"/>
                </a:solidFill>
                <a:effectLst/>
                <a:latin typeface="Times New Roman" panose="02020603050405020304" pitchFamily="18" charset="0"/>
                <a:ea typeface="Times New Roman" panose="02020603050405020304" pitchFamily="18" charset="0"/>
              </a:rPr>
              <a:t>of</a:t>
            </a:r>
            <a:r>
              <a:rPr lang="en-US" sz="1800" i="1" spc="-15">
                <a:solidFill>
                  <a:srgbClr val="231F20"/>
                </a:solidFill>
                <a:effectLst/>
                <a:latin typeface="Times New Roman" panose="02020603050405020304" pitchFamily="18" charset="0"/>
                <a:ea typeface="Times New Roman" panose="02020603050405020304" pitchFamily="18" charset="0"/>
              </a:rPr>
              <a:t> </a:t>
            </a:r>
            <a:r>
              <a:rPr lang="en-US" sz="1800" i="1" spc="-10">
                <a:solidFill>
                  <a:srgbClr val="231F20"/>
                </a:solidFill>
                <a:effectLst/>
                <a:latin typeface="Times New Roman" panose="02020603050405020304" pitchFamily="18" charset="0"/>
                <a:ea typeface="Times New Roman" panose="02020603050405020304" pitchFamily="18" charset="0"/>
              </a:rPr>
              <a:t>system</a:t>
            </a:r>
            <a:endParaRPr lang="en-IN" sz="1800">
              <a:effectLst/>
              <a:latin typeface="Times New Roman" panose="02020603050405020304" pitchFamily="18" charset="0"/>
              <a:ea typeface="Times New Roman" panose="02020603050405020304" pitchFamily="18" charset="0"/>
            </a:endParaRPr>
          </a:p>
        </p:txBody>
      </p:sp>
      <p:pic>
        <p:nvPicPr>
          <p:cNvPr id="8" name="Image 156">
            <a:extLst>
              <a:ext uri="{FF2B5EF4-FFF2-40B4-BE49-F238E27FC236}">
                <a16:creationId xmlns:a16="http://schemas.microsoft.com/office/drawing/2014/main" id="{97D400EB-2427-446A-5FE8-7BF5038DEBFA}"/>
              </a:ext>
            </a:extLst>
          </p:cNvPr>
          <p:cNvPicPr>
            <a:picLocks/>
          </p:cNvPicPr>
          <p:nvPr/>
        </p:nvPicPr>
        <p:blipFill>
          <a:blip r:embed="rId3" cstate="print"/>
          <a:stretch>
            <a:fillRect/>
          </a:stretch>
        </p:blipFill>
        <p:spPr>
          <a:xfrm>
            <a:off x="3608716" y="2035684"/>
            <a:ext cx="5361709" cy="4230380"/>
          </a:xfrm>
          <a:prstGeom prst="rect">
            <a:avLst/>
          </a:prstGeom>
        </p:spPr>
      </p:pic>
    </p:spTree>
    <p:extLst>
      <p:ext uri="{BB962C8B-B14F-4D97-AF65-F5344CB8AC3E}">
        <p14:creationId xmlns:p14="http://schemas.microsoft.com/office/powerpoint/2010/main" val="3272254177"/>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2300"/>
                            </p:stCondLst>
                            <p:childTnLst>
                              <p:par>
                                <p:cTn id="26" presetID="53" presetClass="entr" presetSubtype="16"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par>
                                <p:cTn id="31" presetID="22" presetClass="entr" presetSubtype="8"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par>
                                <p:cTn id="34" presetID="22" presetClass="entr" presetSubtype="8"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par>
                                <p:cTn id="37" presetID="22" presetClass="entr" presetSubtype="8"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wipe(left)">
                                      <p:cBhvr>
                                        <p:cTn id="3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349827" y="371747"/>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03 . PROPOSED SYSTEM</a:t>
            </a:r>
            <a:endParaRPr lang="zh-CN" altLang="en-US" dirty="0">
              <a:solidFill>
                <a:srgbClr val="151472"/>
              </a:solidFill>
              <a:latin typeface="方正尚酷简体" panose="03000509000000000000" pitchFamily="65" charset="-122"/>
              <a:ea typeface="方正尚酷简体" panose="03000509000000000000" pitchFamily="65" charset="-122"/>
            </a:endParaRPr>
          </a:p>
        </p:txBody>
      </p:sp>
      <p:grpSp>
        <p:nvGrpSpPr>
          <p:cNvPr id="22" name="Group 53"/>
          <p:cNvGrpSpPr/>
          <p:nvPr/>
        </p:nvGrpSpPr>
        <p:grpSpPr>
          <a:xfrm>
            <a:off x="8403598" y="2245359"/>
            <a:ext cx="3002397" cy="933194"/>
            <a:chOff x="8614471" y="2558783"/>
            <a:chExt cx="3162659" cy="884916"/>
          </a:xfrm>
        </p:grpSpPr>
        <p:sp>
          <p:nvSpPr>
            <p:cNvPr id="23" name="TextBox 54"/>
            <p:cNvSpPr txBox="1"/>
            <p:nvPr/>
          </p:nvSpPr>
          <p:spPr>
            <a:xfrm>
              <a:off x="8614471" y="2558783"/>
              <a:ext cx="2217901"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Personal Account</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24" name="Rectangle 55"/>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create a personal account.</a:t>
              </a:r>
              <a:endParaRPr lang="en-GB"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5" name="Group 53"/>
          <p:cNvGrpSpPr/>
          <p:nvPr/>
        </p:nvGrpSpPr>
        <p:grpSpPr>
          <a:xfrm>
            <a:off x="8403597" y="3294235"/>
            <a:ext cx="3274038" cy="918679"/>
            <a:chOff x="8614471" y="2572547"/>
            <a:chExt cx="3448799" cy="871152"/>
          </a:xfrm>
        </p:grpSpPr>
        <p:sp>
          <p:nvSpPr>
            <p:cNvPr id="26" name="TextBox 54"/>
            <p:cNvSpPr txBox="1"/>
            <p:nvPr/>
          </p:nvSpPr>
          <p:spPr>
            <a:xfrm>
              <a:off x="8614471" y="2572547"/>
              <a:ext cx="3448799"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Own Personal account page</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27" name="Rectangle 55"/>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Each registered user must have their own personal account page.</a:t>
              </a:r>
              <a:endParaRPr lang="en-GB"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8" name="Group 53"/>
          <p:cNvGrpSpPr/>
          <p:nvPr/>
        </p:nvGrpSpPr>
        <p:grpSpPr>
          <a:xfrm>
            <a:off x="8403597" y="4269113"/>
            <a:ext cx="3002397" cy="918680"/>
            <a:chOff x="8614471" y="2572546"/>
            <a:chExt cx="3162659" cy="871153"/>
          </a:xfrm>
        </p:grpSpPr>
        <p:sp>
          <p:nvSpPr>
            <p:cNvPr id="29" name="TextBox 54"/>
            <p:cNvSpPr txBox="1"/>
            <p:nvPr/>
          </p:nvSpPr>
          <p:spPr>
            <a:xfrm>
              <a:off x="8614471" y="2572546"/>
              <a:ext cx="2202231"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Login and logout</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0" name="Rectangle 55"/>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log in to the system and logout from the system.</a:t>
              </a:r>
              <a:endParaRPr lang="en-GB"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 name="文本框 4">
            <a:extLst>
              <a:ext uri="{FF2B5EF4-FFF2-40B4-BE49-F238E27FC236}">
                <a16:creationId xmlns:a16="http://schemas.microsoft.com/office/drawing/2014/main" id="{C207D48E-2815-EB32-6F97-66A1EE44E4E5}"/>
              </a:ext>
            </a:extLst>
          </p:cNvPr>
          <p:cNvSpPr txBox="1"/>
          <p:nvPr/>
        </p:nvSpPr>
        <p:spPr>
          <a:xfrm>
            <a:off x="583011" y="1195034"/>
            <a:ext cx="11189109" cy="830997"/>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dirty="0">
                <a:solidFill>
                  <a:srgbClr val="151472"/>
                </a:solidFill>
                <a:latin typeface="方正尚酷简体" panose="03000509000000000000" pitchFamily="65" charset="-122"/>
                <a:ea typeface="方正尚酷简体" panose="03000509000000000000" pitchFamily="65" charset="-122"/>
              </a:rPr>
              <a:t>This proposed system simulates the components of a desktop with which user can interact through some </a:t>
            </a:r>
          </a:p>
          <a:p>
            <a:pPr algn="l"/>
            <a:r>
              <a:rPr lang="en-US" altLang="zh-CN" sz="1600" dirty="0">
                <a:solidFill>
                  <a:srgbClr val="151472"/>
                </a:solidFill>
                <a:latin typeface="方正尚酷简体" panose="03000509000000000000" pitchFamily="65" charset="-122"/>
                <a:ea typeface="方正尚酷简体" panose="03000509000000000000" pitchFamily="65" charset="-122"/>
              </a:rPr>
              <a:t>interface and information about the component. Thus, Proposed system contains of 3 modules - Object </a:t>
            </a:r>
          </a:p>
          <a:p>
            <a:pPr algn="l"/>
            <a:r>
              <a:rPr lang="en-US" altLang="zh-CN" sz="1600" dirty="0">
                <a:solidFill>
                  <a:srgbClr val="151472"/>
                </a:solidFill>
                <a:latin typeface="方正尚酷简体" panose="03000509000000000000" pitchFamily="65" charset="-122"/>
                <a:ea typeface="方正尚酷简体" panose="03000509000000000000" pitchFamily="65" charset="-122"/>
              </a:rPr>
              <a:t>Module, Input Module, Text  Module and Transformation Module</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4"/>
            <a:chOff x="8614471" y="2558783"/>
            <a:chExt cx="3162659" cy="884916"/>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149480"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Upload &amp; Delete</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upload/delete videos in the system when they log in.</a:t>
              </a:r>
            </a:p>
          </p:txBody>
        </p:sp>
      </p:grpSp>
      <p:grpSp>
        <p:nvGrpSpPr>
          <p:cNvPr id="41" name="Group 53">
            <a:extLst>
              <a:ext uri="{FF2B5EF4-FFF2-40B4-BE49-F238E27FC236}">
                <a16:creationId xmlns:a16="http://schemas.microsoft.com/office/drawing/2014/main" id="{002E736D-9BBF-AAC3-39FE-1DCFF7E568AF}"/>
              </a:ext>
            </a:extLst>
          </p:cNvPr>
          <p:cNvGrpSpPr/>
          <p:nvPr/>
        </p:nvGrpSpPr>
        <p:grpSpPr>
          <a:xfrm>
            <a:off x="8387777" y="5194486"/>
            <a:ext cx="3002397" cy="678614"/>
            <a:chOff x="8614471" y="2572546"/>
            <a:chExt cx="3162659" cy="643507"/>
          </a:xfrm>
        </p:grpSpPr>
        <p:sp>
          <p:nvSpPr>
            <p:cNvPr id="42" name="TextBox 54">
              <a:extLst>
                <a:ext uri="{FF2B5EF4-FFF2-40B4-BE49-F238E27FC236}">
                  <a16:creationId xmlns:a16="http://schemas.microsoft.com/office/drawing/2014/main" id="{4E50E5BD-CB24-6E02-9B90-923F7362F225}"/>
                </a:ext>
              </a:extLst>
            </p:cNvPr>
            <p:cNvSpPr txBox="1"/>
            <p:nvPr/>
          </p:nvSpPr>
          <p:spPr>
            <a:xfrm>
              <a:off x="8614471" y="2572546"/>
              <a:ext cx="2083626" cy="395767"/>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Create Channels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43" name="Rectangle 55">
              <a:extLst>
                <a:ext uri="{FF2B5EF4-FFF2-40B4-BE49-F238E27FC236}">
                  <a16:creationId xmlns:a16="http://schemas.microsoft.com/office/drawing/2014/main" id="{002681C0-404E-A8B4-FB26-228DCA645602}"/>
                </a:ext>
              </a:extLst>
            </p:cNvPr>
            <p:cNvSpPr/>
            <p:nvPr/>
          </p:nvSpPr>
          <p:spPr>
            <a:xfrm>
              <a:off x="8614471" y="2924503"/>
              <a:ext cx="3162659" cy="291550"/>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create channels.</a:t>
              </a:r>
              <a:endParaRPr lang="en-GB"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 name="TextBox 6">
            <a:extLst>
              <a:ext uri="{FF2B5EF4-FFF2-40B4-BE49-F238E27FC236}">
                <a16:creationId xmlns:a16="http://schemas.microsoft.com/office/drawing/2014/main" id="{58B3BCEA-5A39-9080-7B31-192DE5031F33}"/>
              </a:ext>
            </a:extLst>
          </p:cNvPr>
          <p:cNvSpPr txBox="1"/>
          <p:nvPr/>
        </p:nvSpPr>
        <p:spPr>
          <a:xfrm>
            <a:off x="501446" y="2379518"/>
            <a:ext cx="11189109" cy="584775"/>
          </a:xfrm>
          <a:prstGeom prst="rect">
            <a:avLst/>
          </a:prstGeom>
          <a:noFill/>
        </p:spPr>
        <p:txBody>
          <a:bodyPr wrap="square" rtlCol="0">
            <a:spAutoFit/>
          </a:bodyPr>
          <a:lstStyle/>
          <a:p>
            <a:r>
              <a:rPr kumimoji="0" lang="en-US" altLang="zh-CN" sz="1600" b="1" i="0" u="none" strike="noStrike" kern="1200" cap="none" spc="0" normalizeH="0" baseline="0" noProof="0" dirty="0">
                <a:ln>
                  <a:noFill/>
                </a:ln>
                <a:solidFill>
                  <a:srgbClr val="151472"/>
                </a:solidFill>
                <a:effectLst/>
                <a:uLnTx/>
                <a:uFillTx/>
                <a:latin typeface="方正尚酷简体" panose="03000509000000000000" pitchFamily="65" charset="-122"/>
                <a:ea typeface="方正尚酷简体" panose="03000509000000000000" pitchFamily="65" charset="-122"/>
                <a:cs typeface="+mn-cs"/>
              </a:rPr>
              <a:t>3.1. Object Module : </a:t>
            </a:r>
            <a:r>
              <a:rPr kumimoji="0" lang="en-US" altLang="zh-CN" sz="1600" i="0" u="none" strike="noStrike" kern="1200" cap="none" spc="0" normalizeH="0" baseline="0" noProof="0" dirty="0">
                <a:ln>
                  <a:noFill/>
                </a:ln>
                <a:solidFill>
                  <a:srgbClr val="151472"/>
                </a:solidFill>
                <a:effectLst/>
                <a:uLnTx/>
                <a:uFillTx/>
                <a:latin typeface="方正尚酷简体" panose="03000509000000000000" pitchFamily="65" charset="-122"/>
                <a:ea typeface="方正尚酷简体" panose="03000509000000000000" pitchFamily="65" charset="-122"/>
                <a:cs typeface="+mn-cs"/>
              </a:rPr>
              <a:t>Current System consists of a CPU Cabinet which accommodates smaller components like </a:t>
            </a:r>
          </a:p>
          <a:p>
            <a:r>
              <a:rPr kumimoji="0" lang="en-US" altLang="zh-CN" sz="1600" i="0" u="none" strike="noStrike" kern="1200" cap="none" spc="0" normalizeH="0" baseline="0" noProof="0" dirty="0">
                <a:ln>
                  <a:noFill/>
                </a:ln>
                <a:solidFill>
                  <a:srgbClr val="151472"/>
                </a:solidFill>
                <a:effectLst/>
                <a:uLnTx/>
                <a:uFillTx/>
                <a:latin typeface="方正尚酷简体" panose="03000509000000000000" pitchFamily="65" charset="-122"/>
                <a:ea typeface="方正尚酷简体" panose="03000509000000000000" pitchFamily="65" charset="-122"/>
                <a:cs typeface="+mn-cs"/>
              </a:rPr>
              <a:t> Motherboard, CPU, GPU, PSU, Head Sink, Cooling Fan, RAM Stick(s), Hard disk drive or and SSD </a:t>
            </a:r>
            <a:r>
              <a:rPr kumimoji="0" lang="en-US" altLang="zh-CN" sz="1600" i="0" u="none" strike="noStrike" kern="1200" cap="none" spc="0" normalizeH="0" baseline="0" noProof="0" dirty="0" err="1">
                <a:ln>
                  <a:noFill/>
                </a:ln>
                <a:solidFill>
                  <a:srgbClr val="151472"/>
                </a:solidFill>
                <a:effectLst/>
                <a:uLnTx/>
                <a:uFillTx/>
                <a:latin typeface="方正尚酷简体" panose="03000509000000000000" pitchFamily="65" charset="-122"/>
                <a:ea typeface="方正尚酷简体" panose="03000509000000000000" pitchFamily="65" charset="-122"/>
                <a:cs typeface="+mn-cs"/>
              </a:rPr>
              <a:t>etc</a:t>
            </a:r>
            <a:endParaRPr lang="en-IN" dirty="0"/>
          </a:p>
        </p:txBody>
      </p:sp>
      <p:pic>
        <p:nvPicPr>
          <p:cNvPr id="9" name="Image 110">
            <a:extLst>
              <a:ext uri="{FF2B5EF4-FFF2-40B4-BE49-F238E27FC236}">
                <a16:creationId xmlns:a16="http://schemas.microsoft.com/office/drawing/2014/main" id="{A8D42792-3C21-8BA3-3FBE-F0D6ECED8DAE}"/>
              </a:ext>
            </a:extLst>
          </p:cNvPr>
          <p:cNvPicPr>
            <a:picLocks/>
          </p:cNvPicPr>
          <p:nvPr/>
        </p:nvPicPr>
        <p:blipFill>
          <a:blip r:embed="rId3" cstate="print"/>
          <a:stretch>
            <a:fillRect/>
          </a:stretch>
        </p:blipFill>
        <p:spPr>
          <a:xfrm>
            <a:off x="3221529" y="3159668"/>
            <a:ext cx="5152390" cy="2477135"/>
          </a:xfrm>
          <a:prstGeom prst="rect">
            <a:avLst/>
          </a:prstGeom>
        </p:spPr>
      </p:pic>
      <p:sp>
        <p:nvSpPr>
          <p:cNvPr id="16" name="TextBox 15">
            <a:extLst>
              <a:ext uri="{FF2B5EF4-FFF2-40B4-BE49-F238E27FC236}">
                <a16:creationId xmlns:a16="http://schemas.microsoft.com/office/drawing/2014/main" id="{951F2BA5-9781-4449-0ECF-A4F93D558C23}"/>
              </a:ext>
            </a:extLst>
          </p:cNvPr>
          <p:cNvSpPr txBox="1"/>
          <p:nvPr/>
        </p:nvSpPr>
        <p:spPr>
          <a:xfrm>
            <a:off x="2900034" y="5666529"/>
            <a:ext cx="6094268" cy="646331"/>
          </a:xfrm>
          <a:prstGeom prst="rect">
            <a:avLst/>
          </a:prstGeom>
          <a:noFill/>
        </p:spPr>
        <p:txBody>
          <a:bodyPr wrap="square">
            <a:spAutoFit/>
          </a:bodyPr>
          <a:lstStyle/>
          <a:p>
            <a:r>
              <a:rPr lang="en-US" dirty="0"/>
              <a:t>Figure 3.1: Object Module - CPU Cabinet consisting of all the components intact</a:t>
            </a:r>
            <a:endParaRPr lang="en-IN" dirty="0"/>
          </a:p>
        </p:txBody>
      </p:sp>
    </p:spTree>
    <p:extLst>
      <p:ext uri="{BB962C8B-B14F-4D97-AF65-F5344CB8AC3E}">
        <p14:creationId xmlns:p14="http://schemas.microsoft.com/office/powerpoint/2010/main" val="2706222622"/>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22" presetClass="entr" presetSubtype="8"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wipe(left)">
                                      <p:cBhvr>
                                        <p:cTn id="27" dur="500"/>
                                        <p:tgtEl>
                                          <p:spTgt spid="22"/>
                                        </p:tgtEl>
                                      </p:cBhvr>
                                    </p:animEffect>
                                  </p:childTnLst>
                                </p:cTn>
                              </p:par>
                              <p:par>
                                <p:cTn id="28" presetID="22" presetClass="entr" presetSubtype="8" fill="hold"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wipe(left)">
                                      <p:cBhvr>
                                        <p:cTn id="30" dur="500"/>
                                        <p:tgtEl>
                                          <p:spTgt spid="25"/>
                                        </p:tgtEl>
                                      </p:cBhvr>
                                    </p:animEffect>
                                  </p:childTnLst>
                                </p:cTn>
                              </p:par>
                              <p:par>
                                <p:cTn id="31" presetID="22" presetClass="entr" presetSubtype="8" fill="hold"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wipe(left)">
                                      <p:cBhvr>
                                        <p:cTn id="33" dur="500"/>
                                        <p:tgtEl>
                                          <p:spTgt spid="28"/>
                                        </p:tgtEl>
                                      </p:cBhvr>
                                    </p:animEffect>
                                  </p:childTnLst>
                                </p:cTn>
                              </p:par>
                            </p:childTnLst>
                          </p:cTn>
                        </p:par>
                        <p:par>
                          <p:cTn id="34" fill="hold">
                            <p:stCondLst>
                              <p:cond delay="2550"/>
                            </p:stCondLst>
                            <p:childTnLst>
                              <p:par>
                                <p:cTn id="35" presetID="53" presetClass="entr" presetSubtype="16" fill="hold" grpId="0" nodeType="afterEffect">
                                  <p:stCondLst>
                                    <p:cond delay="0"/>
                                  </p:stCondLst>
                                  <p:iterate type="lt">
                                    <p:tmPct val="10000"/>
                                  </p:iterate>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par>
                                <p:cTn id="40" presetID="22" presetClass="entr" presetSubtype="8"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par>
                                <p:cTn id="43" presetID="22" presetClass="entr" presetSubtype="8" fill="hold"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wipe(left)">
                                      <p:cBhvr>
                                        <p:cTn id="45"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a:cxnSpLocks/>
          </p:cNvCxnSpPr>
          <p:nvPr/>
        </p:nvCxnSpPr>
        <p:spPr>
          <a:xfrm>
            <a:off x="501446" y="1204687"/>
            <a:ext cx="1118910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rot="18900000">
            <a:off x="390677" y="429453"/>
            <a:ext cx="566057" cy="566057"/>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4" name="矩形 3"/>
          <p:cNvSpPr/>
          <p:nvPr/>
        </p:nvSpPr>
        <p:spPr>
          <a:xfrm rot="18900000">
            <a:off x="881320" y="551068"/>
            <a:ext cx="333829" cy="333829"/>
          </a:xfrm>
          <a:prstGeom prst="rect">
            <a:avLst/>
          </a:prstGeom>
          <a:solidFill>
            <a:srgbClr val="15147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dirty="0">
              <a:solidFill>
                <a:schemeClr val="bg1"/>
              </a:solidFill>
              <a:latin typeface="Agency FB" panose="020B0503020202020204" pitchFamily="34" charset="0"/>
            </a:endParaRPr>
          </a:p>
        </p:txBody>
      </p:sp>
      <p:sp>
        <p:nvSpPr>
          <p:cNvPr id="5" name="文本框 4"/>
          <p:cNvSpPr txBox="1"/>
          <p:nvPr/>
        </p:nvSpPr>
        <p:spPr>
          <a:xfrm>
            <a:off x="1284288" y="380658"/>
            <a:ext cx="5676005" cy="646331"/>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dirty="0">
                <a:solidFill>
                  <a:srgbClr val="151472"/>
                </a:solidFill>
                <a:latin typeface="方正尚酷简体" panose="03000509000000000000" pitchFamily="65" charset="-122"/>
                <a:ea typeface="方正尚酷简体" panose="03000509000000000000" pitchFamily="65" charset="-122"/>
              </a:rPr>
              <a:t>CONTINUED</a:t>
            </a:r>
          </a:p>
        </p:txBody>
      </p:sp>
      <p:sp>
        <p:nvSpPr>
          <p:cNvPr id="6" name="文本框 4">
            <a:extLst>
              <a:ext uri="{FF2B5EF4-FFF2-40B4-BE49-F238E27FC236}">
                <a16:creationId xmlns:a16="http://schemas.microsoft.com/office/drawing/2014/main" id="{C207D48E-2815-EB32-6F97-66A1EE44E4E5}"/>
              </a:ext>
            </a:extLst>
          </p:cNvPr>
          <p:cNvSpPr txBox="1"/>
          <p:nvPr/>
        </p:nvSpPr>
        <p:spPr>
          <a:xfrm>
            <a:off x="583011" y="1195034"/>
            <a:ext cx="11189109" cy="338554"/>
          </a:xfrm>
          <a:prstGeom prst="rect">
            <a:avLst/>
          </a:prstGeom>
          <a:noFill/>
        </p:spPr>
        <p:txBody>
          <a:bodyPr wrap="square" rtlCol="0">
            <a:spAutoFit/>
          </a:bodyPr>
          <a:lstStyle>
            <a:defPPr>
              <a:defRPr lang="zh-CN"/>
            </a:defPPr>
            <a:lvl1pPr algn="ctr">
              <a:defRPr sz="3600">
                <a:solidFill>
                  <a:schemeClr val="accent1"/>
                </a:solidFill>
                <a:latin typeface="+mj-ea"/>
                <a:ea typeface="+mj-ea"/>
              </a:defRPr>
            </a:lvl1pPr>
          </a:lstStyle>
          <a:p>
            <a:pPr algn="l"/>
            <a:r>
              <a:rPr lang="en-US" altLang="zh-CN" sz="1600" b="1" dirty="0">
                <a:solidFill>
                  <a:srgbClr val="151472"/>
                </a:solidFill>
                <a:latin typeface="方正尚酷简体" panose="03000509000000000000" pitchFamily="65" charset="-122"/>
                <a:ea typeface="方正尚酷简体" panose="03000509000000000000" pitchFamily="65" charset="-122"/>
              </a:rPr>
              <a:t>3.1. Input Module : </a:t>
            </a:r>
            <a:r>
              <a:rPr lang="en-US" altLang="zh-CN" sz="1600" dirty="0">
                <a:solidFill>
                  <a:srgbClr val="151472"/>
                </a:solidFill>
                <a:latin typeface="方正尚酷简体" panose="03000509000000000000" pitchFamily="65" charset="-122"/>
                <a:ea typeface="方正尚酷简体" panose="03000509000000000000" pitchFamily="65" charset="-122"/>
              </a:rPr>
              <a:t>This module defines the acceptable and valid user interactions</a:t>
            </a:r>
            <a:endParaRPr lang="zh-CN" altLang="en-US" sz="1600" dirty="0">
              <a:solidFill>
                <a:srgbClr val="151472"/>
              </a:solidFill>
              <a:latin typeface="方正尚酷简体" panose="03000509000000000000" pitchFamily="65" charset="-122"/>
              <a:ea typeface="方正尚酷简体" panose="03000509000000000000" pitchFamily="65" charset="-122"/>
            </a:endParaRPr>
          </a:p>
        </p:txBody>
      </p:sp>
      <p:grpSp>
        <p:nvGrpSpPr>
          <p:cNvPr id="10" name="Group 53">
            <a:extLst>
              <a:ext uri="{FF2B5EF4-FFF2-40B4-BE49-F238E27FC236}">
                <a16:creationId xmlns:a16="http://schemas.microsoft.com/office/drawing/2014/main" id="{FD0D7420-4165-559E-FCEA-B1ECAB284C97}"/>
              </a:ext>
            </a:extLst>
          </p:cNvPr>
          <p:cNvGrpSpPr/>
          <p:nvPr/>
        </p:nvGrpSpPr>
        <p:grpSpPr>
          <a:xfrm>
            <a:off x="2900034" y="2141731"/>
            <a:ext cx="3002397" cy="933195"/>
            <a:chOff x="8614471" y="2558783"/>
            <a:chExt cx="3162659" cy="884917"/>
          </a:xfrm>
        </p:grpSpPr>
        <p:sp>
          <p:nvSpPr>
            <p:cNvPr id="11" name="TextBox 54">
              <a:extLst>
                <a:ext uri="{FF2B5EF4-FFF2-40B4-BE49-F238E27FC236}">
                  <a16:creationId xmlns:a16="http://schemas.microsoft.com/office/drawing/2014/main" id="{F6D29499-925C-8896-584E-3A19FF53C201}"/>
                </a:ext>
              </a:extLst>
            </p:cNvPr>
            <p:cNvSpPr txBox="1"/>
            <p:nvPr/>
          </p:nvSpPr>
          <p:spPr>
            <a:xfrm>
              <a:off x="8614471" y="2558783"/>
              <a:ext cx="2372505"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Like/Dislike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12" name="Rectangle 55">
              <a:extLst>
                <a:ext uri="{FF2B5EF4-FFF2-40B4-BE49-F238E27FC236}">
                  <a16:creationId xmlns:a16="http://schemas.microsoft.com/office/drawing/2014/main" id="{DF897794-ED37-09D1-6551-306932318214}"/>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Like or Dislike the videos</a:t>
              </a:r>
            </a:p>
          </p:txBody>
        </p:sp>
      </p:grpSp>
      <p:grpSp>
        <p:nvGrpSpPr>
          <p:cNvPr id="14" name="Group 53">
            <a:extLst>
              <a:ext uri="{FF2B5EF4-FFF2-40B4-BE49-F238E27FC236}">
                <a16:creationId xmlns:a16="http://schemas.microsoft.com/office/drawing/2014/main" id="{82D5F062-EC35-7B0B-04FD-E4DA185EB81D}"/>
              </a:ext>
            </a:extLst>
          </p:cNvPr>
          <p:cNvGrpSpPr/>
          <p:nvPr/>
        </p:nvGrpSpPr>
        <p:grpSpPr>
          <a:xfrm>
            <a:off x="2900034" y="4135110"/>
            <a:ext cx="3002397" cy="935356"/>
            <a:chOff x="8614471" y="2556733"/>
            <a:chExt cx="3162659" cy="886966"/>
          </a:xfrm>
        </p:grpSpPr>
        <p:sp>
          <p:nvSpPr>
            <p:cNvPr id="15" name="TextBox 54">
              <a:extLst>
                <a:ext uri="{FF2B5EF4-FFF2-40B4-BE49-F238E27FC236}">
                  <a16:creationId xmlns:a16="http://schemas.microsoft.com/office/drawing/2014/main" id="{823468BF-7764-1169-6009-6D13B4E5FB0A}"/>
                </a:ext>
              </a:extLst>
            </p:cNvPr>
            <p:cNvSpPr txBox="1"/>
            <p:nvPr/>
          </p:nvSpPr>
          <p:spPr>
            <a:xfrm>
              <a:off x="8614471" y="2556733"/>
              <a:ext cx="1790557"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Videos</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1" name="Rectangle 55">
              <a:extLst>
                <a:ext uri="{FF2B5EF4-FFF2-40B4-BE49-F238E27FC236}">
                  <a16:creationId xmlns:a16="http://schemas.microsoft.com/office/drawing/2014/main" id="{E797F1AB-245B-E36C-1CA2-E7834DEED8AD}"/>
                </a:ext>
              </a:extLst>
            </p:cNvPr>
            <p:cNvSpPr/>
            <p:nvPr/>
          </p:nvSpPr>
          <p:spPr>
            <a:xfrm>
              <a:off x="8614471" y="2924503"/>
              <a:ext cx="3162659" cy="519196"/>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watch videos in the system when they log in or logout.</a:t>
              </a:r>
            </a:p>
          </p:txBody>
        </p:sp>
      </p:grpSp>
      <p:grpSp>
        <p:nvGrpSpPr>
          <p:cNvPr id="32" name="Group 53">
            <a:extLst>
              <a:ext uri="{FF2B5EF4-FFF2-40B4-BE49-F238E27FC236}">
                <a16:creationId xmlns:a16="http://schemas.microsoft.com/office/drawing/2014/main" id="{CD04B4E2-F084-D065-EA7F-83813A5A54BB}"/>
              </a:ext>
            </a:extLst>
          </p:cNvPr>
          <p:cNvGrpSpPr/>
          <p:nvPr/>
        </p:nvGrpSpPr>
        <p:grpSpPr>
          <a:xfrm>
            <a:off x="2900034" y="3177625"/>
            <a:ext cx="3002397" cy="933195"/>
            <a:chOff x="8614471" y="2558783"/>
            <a:chExt cx="3162659" cy="884917"/>
          </a:xfrm>
        </p:grpSpPr>
        <p:sp>
          <p:nvSpPr>
            <p:cNvPr id="33" name="TextBox 54">
              <a:extLst>
                <a:ext uri="{FF2B5EF4-FFF2-40B4-BE49-F238E27FC236}">
                  <a16:creationId xmlns:a16="http://schemas.microsoft.com/office/drawing/2014/main" id="{0773DD11-AC48-ACD9-D4F2-E1A5060BD8DF}"/>
                </a:ext>
              </a:extLst>
            </p:cNvPr>
            <p:cNvSpPr txBox="1"/>
            <p:nvPr/>
          </p:nvSpPr>
          <p:spPr>
            <a:xfrm>
              <a:off x="8614471" y="2558783"/>
              <a:ext cx="1841283" cy="395766"/>
            </a:xfrm>
            <a:prstGeom prst="rect">
              <a:avLst/>
            </a:prstGeom>
            <a:noFill/>
          </p:spPr>
          <p:txBody>
            <a:bodyPr wrap="none" rtlCol="0">
              <a:spAutoFit/>
            </a:bodyPr>
            <a:lstStyle/>
            <a:p>
              <a:pPr>
                <a:lnSpc>
                  <a:spcPct val="130000"/>
                </a:lnSpc>
              </a:pPr>
              <a:r>
                <a:rPr lang="en-US" altLang="zh-CN"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rPr>
                <a:t>Watch History</a:t>
              </a:r>
              <a:endParaRPr lang="zh-CN" altLang="en-US" dirty="0">
                <a:solidFill>
                  <a:schemeClr val="bg1"/>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34" name="Rectangle 55">
              <a:extLst>
                <a:ext uri="{FF2B5EF4-FFF2-40B4-BE49-F238E27FC236}">
                  <a16:creationId xmlns:a16="http://schemas.microsoft.com/office/drawing/2014/main" id="{A49097CA-AE55-1CDB-15BA-A02A1FF61581}"/>
                </a:ext>
              </a:extLst>
            </p:cNvPr>
            <p:cNvSpPr/>
            <p:nvPr/>
          </p:nvSpPr>
          <p:spPr>
            <a:xfrm>
              <a:off x="8614471" y="2924503"/>
              <a:ext cx="3162659" cy="519197"/>
            </a:xfrm>
            <a:prstGeom prst="rect">
              <a:avLst/>
            </a:prstGeom>
          </p:spPr>
          <p:txBody>
            <a:bodyPr wrap="square">
              <a:spAutoFit/>
            </a:bodyPr>
            <a:lstStyle/>
            <a:p>
              <a:pPr>
                <a:lnSpc>
                  <a:spcPct val="130000"/>
                </a:lnSpc>
              </a:pPr>
              <a:r>
                <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rPr>
                <a:t>Users must be able to check the watch history</a:t>
              </a:r>
            </a:p>
          </p:txBody>
        </p:sp>
      </p:grpSp>
      <p:pic>
        <p:nvPicPr>
          <p:cNvPr id="7" name="Image 111">
            <a:extLst>
              <a:ext uri="{FF2B5EF4-FFF2-40B4-BE49-F238E27FC236}">
                <a16:creationId xmlns:a16="http://schemas.microsoft.com/office/drawing/2014/main" id="{507CC604-26A0-1CDD-85AE-614FD6E87272}"/>
              </a:ext>
            </a:extLst>
          </p:cNvPr>
          <p:cNvPicPr>
            <a:picLocks/>
          </p:cNvPicPr>
          <p:nvPr/>
        </p:nvPicPr>
        <p:blipFill>
          <a:blip r:embed="rId3" cstate="print"/>
          <a:stretch>
            <a:fillRect/>
          </a:stretch>
        </p:blipFill>
        <p:spPr>
          <a:xfrm>
            <a:off x="1645615" y="1915253"/>
            <a:ext cx="3002397" cy="2124710"/>
          </a:xfrm>
          <a:prstGeom prst="rect">
            <a:avLst/>
          </a:prstGeom>
        </p:spPr>
      </p:pic>
      <p:pic>
        <p:nvPicPr>
          <p:cNvPr id="9" name="Image 112">
            <a:extLst>
              <a:ext uri="{FF2B5EF4-FFF2-40B4-BE49-F238E27FC236}">
                <a16:creationId xmlns:a16="http://schemas.microsoft.com/office/drawing/2014/main" id="{87244091-EE7C-A1D1-703F-84963DF19182}"/>
              </a:ext>
            </a:extLst>
          </p:cNvPr>
          <p:cNvPicPr>
            <a:picLocks/>
          </p:cNvPicPr>
          <p:nvPr/>
        </p:nvPicPr>
        <p:blipFill>
          <a:blip r:embed="rId4" cstate="print"/>
          <a:stretch>
            <a:fillRect/>
          </a:stretch>
        </p:blipFill>
        <p:spPr>
          <a:xfrm>
            <a:off x="5962204" y="1913983"/>
            <a:ext cx="3163570" cy="2127250"/>
          </a:xfrm>
          <a:prstGeom prst="rect">
            <a:avLst/>
          </a:prstGeom>
        </p:spPr>
      </p:pic>
      <p:sp>
        <p:nvSpPr>
          <p:cNvPr id="18" name="TextBox 17">
            <a:extLst>
              <a:ext uri="{FF2B5EF4-FFF2-40B4-BE49-F238E27FC236}">
                <a16:creationId xmlns:a16="http://schemas.microsoft.com/office/drawing/2014/main" id="{74A145EA-0DC0-FBFB-D5BD-B2BEAB9FCD76}"/>
              </a:ext>
            </a:extLst>
          </p:cNvPr>
          <p:cNvSpPr txBox="1"/>
          <p:nvPr/>
        </p:nvSpPr>
        <p:spPr>
          <a:xfrm>
            <a:off x="6956495" y="4067526"/>
            <a:ext cx="2335471" cy="369332"/>
          </a:xfrm>
          <a:prstGeom prst="rect">
            <a:avLst/>
          </a:prstGeom>
          <a:noFill/>
        </p:spPr>
        <p:txBody>
          <a:bodyPr wrap="square">
            <a:spAutoFit/>
          </a:bodyPr>
          <a:lstStyle/>
          <a:p>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75" dirty="0">
                <a:solidFill>
                  <a:srgbClr val="231F20"/>
                </a:solidFill>
                <a:effectLst/>
                <a:latin typeface="Times New Roman" panose="02020603050405020304" pitchFamily="18" charset="0"/>
                <a:ea typeface="Times New Roman" panose="02020603050405020304" pitchFamily="18" charset="0"/>
              </a:rPr>
              <a:t> </a:t>
            </a:r>
            <a:r>
              <a:rPr lang="en-US" sz="1800" i="1" spc="-25" dirty="0">
                <a:solidFill>
                  <a:srgbClr val="231F20"/>
                </a:solidFill>
                <a:effectLst/>
                <a:latin typeface="Times New Roman" panose="02020603050405020304" pitchFamily="18" charset="0"/>
                <a:ea typeface="Times New Roman" panose="02020603050405020304" pitchFamily="18" charset="0"/>
              </a:rPr>
              <a:t>3.3</a:t>
            </a:r>
            <a:endParaRPr lang="en-IN" dirty="0"/>
          </a:p>
        </p:txBody>
      </p:sp>
      <p:sp>
        <p:nvSpPr>
          <p:cNvPr id="19" name="TextBox 18">
            <a:extLst>
              <a:ext uri="{FF2B5EF4-FFF2-40B4-BE49-F238E27FC236}">
                <a16:creationId xmlns:a16="http://schemas.microsoft.com/office/drawing/2014/main" id="{8846B726-0437-8EC7-6F94-6DE1D2BD6CA0}"/>
              </a:ext>
            </a:extLst>
          </p:cNvPr>
          <p:cNvSpPr txBox="1"/>
          <p:nvPr/>
        </p:nvSpPr>
        <p:spPr>
          <a:xfrm>
            <a:off x="2429111" y="4101479"/>
            <a:ext cx="2335471" cy="369332"/>
          </a:xfrm>
          <a:prstGeom prst="rect">
            <a:avLst/>
          </a:prstGeom>
          <a:noFill/>
        </p:spPr>
        <p:txBody>
          <a:bodyPr wrap="square">
            <a:spAutoFit/>
          </a:bodyPr>
          <a:lstStyle/>
          <a:p>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75" dirty="0">
                <a:solidFill>
                  <a:srgbClr val="231F20"/>
                </a:solidFill>
                <a:effectLst/>
                <a:latin typeface="Times New Roman" panose="02020603050405020304" pitchFamily="18" charset="0"/>
                <a:ea typeface="Times New Roman" panose="02020603050405020304" pitchFamily="18" charset="0"/>
              </a:rPr>
              <a:t> </a:t>
            </a:r>
            <a:r>
              <a:rPr lang="en-US" sz="1800" i="1" spc="-25" dirty="0">
                <a:solidFill>
                  <a:srgbClr val="231F20"/>
                </a:solidFill>
                <a:effectLst/>
                <a:latin typeface="Times New Roman" panose="02020603050405020304" pitchFamily="18" charset="0"/>
                <a:ea typeface="Times New Roman" panose="02020603050405020304" pitchFamily="18" charset="0"/>
              </a:rPr>
              <a:t>3.2</a:t>
            </a:r>
            <a:endParaRPr lang="en-IN" dirty="0"/>
          </a:p>
        </p:txBody>
      </p:sp>
      <p:sp>
        <p:nvSpPr>
          <p:cNvPr id="21" name="TextBox 20">
            <a:extLst>
              <a:ext uri="{FF2B5EF4-FFF2-40B4-BE49-F238E27FC236}">
                <a16:creationId xmlns:a16="http://schemas.microsoft.com/office/drawing/2014/main" id="{0C2523FC-ABCA-BB06-608C-782F353587C7}"/>
              </a:ext>
            </a:extLst>
          </p:cNvPr>
          <p:cNvSpPr txBox="1"/>
          <p:nvPr/>
        </p:nvSpPr>
        <p:spPr>
          <a:xfrm>
            <a:off x="812181" y="4833752"/>
            <a:ext cx="10121528" cy="684803"/>
          </a:xfrm>
          <a:prstGeom prst="rect">
            <a:avLst/>
          </a:prstGeom>
          <a:noFill/>
        </p:spPr>
        <p:txBody>
          <a:bodyPr wrap="square">
            <a:spAutoFit/>
          </a:bodyPr>
          <a:lstStyle/>
          <a:p>
            <a:pPr marL="1219835" marR="1195070" algn="ctr">
              <a:spcBef>
                <a:spcPts val="5"/>
              </a:spcBef>
              <a:spcAft>
                <a:spcPts val="0"/>
              </a:spcAft>
            </a:pPr>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3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3.2</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Mother</a:t>
            </a:r>
            <a:r>
              <a:rPr lang="en-US" sz="1800" i="1" spc="-2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Board</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and</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sub</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parts</a:t>
            </a:r>
            <a:r>
              <a:rPr lang="en-US" sz="1800" i="1" spc="-2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are</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selected</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through</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the</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mouse</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spc="-10" dirty="0">
                <a:solidFill>
                  <a:srgbClr val="231F20"/>
                </a:solidFill>
                <a:effectLst/>
                <a:latin typeface="Times New Roman" panose="02020603050405020304" pitchFamily="18" charset="0"/>
                <a:ea typeface="Times New Roman" panose="02020603050405020304" pitchFamily="18" charset="0"/>
              </a:rPr>
              <a:t>input.</a:t>
            </a:r>
            <a:endParaRPr lang="en-IN" sz="2400" dirty="0">
              <a:effectLst/>
              <a:latin typeface="Times New Roman" panose="02020603050405020304" pitchFamily="18" charset="0"/>
              <a:ea typeface="Times New Roman" panose="02020603050405020304" pitchFamily="18" charset="0"/>
            </a:endParaRPr>
          </a:p>
          <a:p>
            <a:pPr marL="1219835" marR="1194435" algn="ctr">
              <a:spcBef>
                <a:spcPts val="290"/>
              </a:spcBef>
              <a:spcAft>
                <a:spcPts val="0"/>
              </a:spcAft>
            </a:pPr>
            <a:r>
              <a:rPr lang="en-US" sz="1800" i="1" dirty="0">
                <a:solidFill>
                  <a:srgbClr val="231F20"/>
                </a:solidFill>
                <a:effectLst/>
                <a:latin typeface="Times New Roman" panose="02020603050405020304" pitchFamily="18" charset="0"/>
                <a:ea typeface="Times New Roman" panose="02020603050405020304" pitchFamily="18" charset="0"/>
              </a:rPr>
              <a:t>Figure</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3.3</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CPU</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Cooler</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is</a:t>
            </a:r>
            <a:r>
              <a:rPr lang="en-US" sz="1800" i="1" spc="-20"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select</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through</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mouse</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dirty="0">
                <a:solidFill>
                  <a:srgbClr val="231F20"/>
                </a:solidFill>
                <a:effectLst/>
                <a:latin typeface="Times New Roman" panose="02020603050405020304" pitchFamily="18" charset="0"/>
                <a:ea typeface="Times New Roman" panose="02020603050405020304" pitchFamily="18" charset="0"/>
              </a:rPr>
              <a:t>click</a:t>
            </a:r>
            <a:r>
              <a:rPr lang="en-US" sz="1800" i="1" spc="-15" dirty="0">
                <a:solidFill>
                  <a:srgbClr val="231F20"/>
                </a:solidFill>
                <a:effectLst/>
                <a:latin typeface="Times New Roman" panose="02020603050405020304" pitchFamily="18" charset="0"/>
                <a:ea typeface="Times New Roman" panose="02020603050405020304" pitchFamily="18" charset="0"/>
              </a:rPr>
              <a:t> </a:t>
            </a:r>
            <a:r>
              <a:rPr lang="en-US" sz="1800" i="1" spc="-10" dirty="0">
                <a:solidFill>
                  <a:srgbClr val="231F20"/>
                </a:solidFill>
                <a:effectLst/>
                <a:latin typeface="Times New Roman" panose="02020603050405020304" pitchFamily="18" charset="0"/>
                <a:ea typeface="Times New Roman" panose="02020603050405020304" pitchFamily="18" charset="0"/>
              </a:rPr>
              <a:t>(input)</a:t>
            </a:r>
            <a:endParaRPr lang="en-IN" sz="2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841457412"/>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75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250"/>
                            </p:stCondLst>
                            <p:childTnLst>
                              <p:par>
                                <p:cTn id="20" presetID="53" presetClass="entr" presetSubtype="16" fill="hold" grpId="0" nodeType="afterEffect">
                                  <p:stCondLst>
                                    <p:cond delay="0"/>
                                  </p:stCondLst>
                                  <p:iterate type="lt">
                                    <p:tmPct val="10000"/>
                                  </p:iterate>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2150"/>
                            </p:stCondLst>
                            <p:childTnLst>
                              <p:par>
                                <p:cTn id="26" presetID="53" presetClass="entr" presetSubtype="16"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par>
                                <p:cTn id="31" presetID="22" presetClass="entr" presetSubtype="8"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par>
                                <p:cTn id="34" presetID="22" presetClass="entr" presetSubtype="8"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par>
                                <p:cTn id="37" presetID="22" presetClass="entr" presetSubtype="8"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wipe(left)">
                                      <p:cBhvr>
                                        <p:cTn id="3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www.freeppt7.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ww.jp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591</TotalTime>
  <Words>2454</Words>
  <Application>Microsoft Office PowerPoint</Application>
  <PresentationFormat>Widescreen</PresentationFormat>
  <Paragraphs>265</Paragraphs>
  <Slides>26</Slides>
  <Notes>25</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26</vt:i4>
      </vt:variant>
    </vt:vector>
  </HeadingPairs>
  <TitlesOfParts>
    <vt:vector size="39" baseType="lpstr">
      <vt:lpstr>微软雅黑</vt:lpstr>
      <vt:lpstr>微软雅黑 Light</vt:lpstr>
      <vt:lpstr>Agency FB</vt:lpstr>
      <vt:lpstr>Arial</vt:lpstr>
      <vt:lpstr>Berlin Sans FB</vt:lpstr>
      <vt:lpstr>Calibri</vt:lpstr>
      <vt:lpstr>Calibri Light</vt:lpstr>
      <vt:lpstr>Söhne</vt:lpstr>
      <vt:lpstr>Times New Roman</vt:lpstr>
      <vt:lpstr>方正尚酷简体</vt:lpstr>
      <vt:lpstr>迷你简菱心</vt:lpstr>
      <vt:lpstr>www.freeppt7.com</vt:lpstr>
      <vt:lpstr>www.jpppt.com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Vaibhav</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Aayush Sharma</dc:creator>
  <cp:lastModifiedBy>Aayush Sharma</cp:lastModifiedBy>
  <cp:revision>65</cp:revision>
  <dcterms:created xsi:type="dcterms:W3CDTF">2017-09-12T12:16:44Z</dcterms:created>
  <dcterms:modified xsi:type="dcterms:W3CDTF">2023-12-05T07:03:12Z</dcterms:modified>
</cp:coreProperties>
</file>

<file path=docProps/thumbnail.jpeg>
</file>